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  <p:sldMasterId id="2147483673" r:id="rId3"/>
    <p:sldMasterId id="2147483679" r:id="rId4"/>
    <p:sldMasterId id="2147483685" r:id="rId5"/>
    <p:sldMasterId id="2147483691" r:id="rId6"/>
  </p:sldMasterIdLst>
  <p:notesMasterIdLst>
    <p:notesMasterId r:id="rId39"/>
  </p:notesMasterIdLst>
  <p:sldIdLst>
    <p:sldId id="259" r:id="rId7"/>
    <p:sldId id="268" r:id="rId8"/>
    <p:sldId id="269" r:id="rId9"/>
    <p:sldId id="260" r:id="rId10"/>
    <p:sldId id="261" r:id="rId11"/>
    <p:sldId id="284" r:id="rId12"/>
    <p:sldId id="270" r:id="rId13"/>
    <p:sldId id="295" r:id="rId14"/>
    <p:sldId id="265" r:id="rId15"/>
    <p:sldId id="263" r:id="rId16"/>
    <p:sldId id="264" r:id="rId17"/>
    <p:sldId id="273" r:id="rId18"/>
    <p:sldId id="274" r:id="rId19"/>
    <p:sldId id="266" r:id="rId20"/>
    <p:sldId id="285" r:id="rId21"/>
    <p:sldId id="271" r:id="rId22"/>
    <p:sldId id="272" r:id="rId23"/>
    <p:sldId id="282" r:id="rId24"/>
    <p:sldId id="281" r:id="rId25"/>
    <p:sldId id="275" r:id="rId26"/>
    <p:sldId id="276" r:id="rId27"/>
    <p:sldId id="278" r:id="rId28"/>
    <p:sldId id="290" r:id="rId29"/>
    <p:sldId id="283" r:id="rId30"/>
    <p:sldId id="288" r:id="rId31"/>
    <p:sldId id="292" r:id="rId32"/>
    <p:sldId id="293" r:id="rId33"/>
    <p:sldId id="286" r:id="rId34"/>
    <p:sldId id="287" r:id="rId35"/>
    <p:sldId id="277" r:id="rId36"/>
    <p:sldId id="296" r:id="rId37"/>
    <p:sldId id="279" r:id="rId3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945" autoAdjust="0"/>
  </p:normalViewPr>
  <p:slideViewPr>
    <p:cSldViewPr>
      <p:cViewPr varScale="1">
        <p:scale>
          <a:sx n="54" d="100"/>
          <a:sy n="54" d="100"/>
        </p:scale>
        <p:origin x="-18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EE59A-B70B-420D-A403-A401100F000A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881AF-D5BA-47F3-9135-B7EAC97F6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24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E2656-2F95-4E26-BEC4-B0AB04C1977A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81AF-D5BA-47F3-9135-B7EAC97F69A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66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7713"/>
            <a:ext cx="4967287" cy="3727450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7713"/>
            <a:ext cx="4967287" cy="3727450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81AF-D5BA-47F3-9135-B7EAC97F69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01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81AF-D5BA-47F3-9135-B7EAC97F69A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926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81AF-D5BA-47F3-9135-B7EAC97F69A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737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endParaRPr lang="en-GB" sz="11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81AF-D5BA-47F3-9135-B7EAC97F69A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737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81AF-D5BA-47F3-9135-B7EAC97F69A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737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28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29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81AF-D5BA-47F3-9135-B7EAC97F69A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926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30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31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32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81AF-D5BA-47F3-9135-B7EAC97F69A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916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7361A-EEE9-4D67-AB8C-E3441A132C7D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0258" y="4722947"/>
            <a:ext cx="5445099" cy="4474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817F-758E-4607-A46A-DAC78D357321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458" y="2783205"/>
            <a:ext cx="6721200" cy="12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3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5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0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458" y="2783205"/>
            <a:ext cx="6721200" cy="12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9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000" y="2911475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0000" y="2420938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29284" y="4093200"/>
            <a:ext cx="7773988" cy="1869450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1600184"/>
            <a:ext cx="2393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8303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09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65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5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233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5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854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458" y="2783205"/>
            <a:ext cx="6721200" cy="12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852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000" y="2911475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0000" y="2420938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29284" y="4093200"/>
            <a:ext cx="7773988" cy="1869450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1600184"/>
            <a:ext cx="2393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0018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09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3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5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41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000" y="2911475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0000" y="2420938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29284" y="4093200"/>
            <a:ext cx="7773988" cy="1869450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1600184"/>
            <a:ext cx="2393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30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5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871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458" y="2783205"/>
            <a:ext cx="6721200" cy="12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90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000" y="2911475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0000" y="2420938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29284" y="4093200"/>
            <a:ext cx="7773988" cy="1869450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1600184"/>
            <a:ext cx="2393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7450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09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9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5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4413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5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196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458" y="2783205"/>
            <a:ext cx="6721200" cy="12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24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000" y="2911475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0000" y="2420938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29284" y="4093200"/>
            <a:ext cx="7773988" cy="1869450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1600184"/>
            <a:ext cx="2393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7895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09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531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5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66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09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289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5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01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5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14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3857625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5" y="1666800"/>
            <a:ext cx="3859213" cy="429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02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458" y="2783205"/>
            <a:ext cx="6721200" cy="12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6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000" y="2911475"/>
            <a:ext cx="7772400" cy="508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0000" y="2420938"/>
            <a:ext cx="7772400" cy="5318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29284" y="4093200"/>
            <a:ext cx="7773988" cy="1869450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1600184"/>
            <a:ext cx="2393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979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8209"/>
            <a:ext cx="7869238" cy="4294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9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0213" y="6232525"/>
            <a:ext cx="5527675" cy="230832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680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910650"/>
            <a:ext cx="7869238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50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6191358"/>
            <a:ext cx="1868400" cy="36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8"/>
            <a:ext cx="78692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3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3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0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6191358"/>
            <a:ext cx="1868400" cy="36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8"/>
            <a:ext cx="78692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3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3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3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6191358"/>
            <a:ext cx="1868400" cy="36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8"/>
            <a:ext cx="78692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3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3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2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6191358"/>
            <a:ext cx="1868400" cy="36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8"/>
            <a:ext cx="78692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3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3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1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6191358"/>
            <a:ext cx="1868400" cy="36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8"/>
            <a:ext cx="78692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3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3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6191358"/>
            <a:ext cx="1868400" cy="36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877888"/>
            <a:ext cx="78692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666801"/>
            <a:ext cx="7869238" cy="42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588963"/>
            <a:ext cx="7869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Running title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3" y="6232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</a:rPr>
              <a:t>Departmental footer - to change choose Insert, Header and Footer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9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.gov.uk/pubs/other/islamic_finance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9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 smtClean="0"/>
              <a:t>Islamic finance – a regulatory perspective</a:t>
            </a:r>
            <a:endParaRPr lang="en-GB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Arshadur Rahman</a:t>
            </a:r>
          </a:p>
          <a:p>
            <a:r>
              <a:rPr lang="en-GB" dirty="0" smtClean="0"/>
              <a:t>Manager,</a:t>
            </a:r>
            <a:r>
              <a:rPr lang="en-GB" dirty="0"/>
              <a:t> </a:t>
            </a:r>
            <a:r>
              <a:rPr lang="en-GB" dirty="0" err="1" smtClean="0"/>
              <a:t>Shari’ah</a:t>
            </a:r>
            <a:r>
              <a:rPr lang="en-GB" dirty="0" smtClean="0"/>
              <a:t> Compliant Facilities Project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finance in the UK – recent history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z="1600" dirty="0" smtClean="0"/>
              <a:t>Various forms of Islamic finance activity since the 1970’s</a:t>
            </a:r>
          </a:p>
          <a:p>
            <a:pPr lvl="1">
              <a:spcAft>
                <a:spcPts val="600"/>
              </a:spcAft>
            </a:pPr>
            <a:r>
              <a:rPr lang="en-GB" sz="1600" dirty="0" smtClean="0"/>
              <a:t>Shari’ah compliant aviation leasing contracts from the 1970s</a:t>
            </a:r>
          </a:p>
          <a:p>
            <a:pPr lvl="1">
              <a:spcAft>
                <a:spcPts val="600"/>
              </a:spcAft>
            </a:pPr>
            <a:r>
              <a:rPr lang="en-GB" sz="1600" dirty="0" smtClean="0"/>
              <a:t>Wholesale liquidity management from the 1980s</a:t>
            </a:r>
          </a:p>
          <a:p>
            <a:pPr lvl="1">
              <a:spcAft>
                <a:spcPts val="600"/>
              </a:spcAft>
            </a:pPr>
            <a:r>
              <a:rPr lang="en-GB" sz="1600" dirty="0" smtClean="0"/>
              <a:t>Earliest forms of Islamic mortgages from the 1990s</a:t>
            </a:r>
          </a:p>
          <a:p>
            <a:pPr>
              <a:spcAft>
                <a:spcPts val="600"/>
              </a:spcAft>
            </a:pPr>
            <a:r>
              <a:rPr lang="en-GB" sz="1600" dirty="0" smtClean="0"/>
              <a:t>2003 - Governor George confirmed no objection in principle to Islamic banking in the UK</a:t>
            </a:r>
          </a:p>
          <a:p>
            <a:pPr lvl="1">
              <a:spcAft>
                <a:spcPts val="600"/>
              </a:spcAft>
            </a:pPr>
            <a:r>
              <a:rPr lang="en-GB" sz="1600" dirty="0" smtClean="0"/>
              <a:t>First standalone Islamic bank authorised in 2004, five more subsequently up to 2009 (though one is now an investment firm)</a:t>
            </a:r>
          </a:p>
          <a:p>
            <a:pPr lvl="1">
              <a:spcAft>
                <a:spcPts val="600"/>
              </a:spcAft>
            </a:pPr>
            <a:r>
              <a:rPr lang="en-GB" sz="1600" dirty="0" smtClean="0"/>
              <a:t>Banking sector also includes 20+ windows</a:t>
            </a:r>
          </a:p>
          <a:p>
            <a:pPr>
              <a:spcAft>
                <a:spcPts val="600"/>
              </a:spcAft>
            </a:pPr>
            <a:r>
              <a:rPr lang="en-GB" sz="1600" dirty="0" smtClean="0"/>
              <a:t>2014 - UK government issued its first sovereign </a:t>
            </a:r>
            <a:r>
              <a:rPr lang="en-GB" sz="1600" dirty="0" err="1" smtClean="0"/>
              <a:t>sukuk</a:t>
            </a:r>
            <a:endParaRPr lang="en-GB" sz="1600" dirty="0" smtClean="0"/>
          </a:p>
          <a:p>
            <a:pPr>
              <a:spcAft>
                <a:spcPts val="600"/>
              </a:spcAft>
            </a:pPr>
            <a:r>
              <a:rPr lang="en-GB" sz="1600" dirty="0" smtClean="0"/>
              <a:t>2015, the Bank commences </a:t>
            </a:r>
            <a:r>
              <a:rPr lang="en-GB" sz="1600" dirty="0" err="1" smtClean="0"/>
              <a:t>Shari’ah</a:t>
            </a:r>
            <a:r>
              <a:rPr lang="en-GB" sz="1600" dirty="0" smtClean="0"/>
              <a:t> compliant facilities (SCF) project</a:t>
            </a:r>
          </a:p>
          <a:p>
            <a:pPr>
              <a:spcAft>
                <a:spcPts val="600"/>
              </a:spcAft>
            </a:pPr>
            <a:r>
              <a:rPr lang="en-GB" sz="1600" dirty="0" smtClean="0"/>
              <a:t>Also: commercial </a:t>
            </a:r>
            <a:r>
              <a:rPr lang="en-GB" sz="1600" dirty="0" err="1" smtClean="0"/>
              <a:t>sukuk</a:t>
            </a:r>
            <a:r>
              <a:rPr lang="en-GB" sz="1600" dirty="0"/>
              <a:t>;</a:t>
            </a:r>
            <a:r>
              <a:rPr lang="en-GB" sz="1600" dirty="0" smtClean="0"/>
              <a:t> asset management</a:t>
            </a:r>
            <a:r>
              <a:rPr lang="en-GB" sz="1600" dirty="0"/>
              <a:t>;</a:t>
            </a:r>
            <a:r>
              <a:rPr lang="en-GB" sz="1600" dirty="0" smtClean="0"/>
              <a:t> insurance; advisory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10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finance in the UK – financial products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Shari’ah compliant bank accounts – structured in several ways: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Current accounts can be structured as an interest free loan </a:t>
            </a:r>
            <a:r>
              <a:rPr lang="en-GB" i="1" dirty="0" smtClean="0"/>
              <a:t>(“</a:t>
            </a:r>
            <a:r>
              <a:rPr lang="en-GB" i="1" dirty="0" err="1" smtClean="0"/>
              <a:t>qard</a:t>
            </a:r>
            <a:r>
              <a:rPr lang="en-GB" i="1" dirty="0" smtClean="0"/>
              <a:t>”) </a:t>
            </a:r>
            <a:r>
              <a:rPr lang="en-GB" dirty="0" smtClean="0"/>
              <a:t>to the bank, repayable on demand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Fixed term accounts can be structured as agency agreements </a:t>
            </a:r>
            <a:r>
              <a:rPr lang="en-GB" i="1" dirty="0" smtClean="0"/>
              <a:t>(“</a:t>
            </a:r>
            <a:r>
              <a:rPr lang="en-GB" i="1" dirty="0" err="1" smtClean="0"/>
              <a:t>wakalah</a:t>
            </a:r>
            <a:r>
              <a:rPr lang="en-GB" i="1" dirty="0" smtClean="0"/>
              <a:t>”), </a:t>
            </a:r>
            <a:r>
              <a:rPr lang="en-GB" dirty="0" smtClean="0"/>
              <a:t>the bank invests the funds in Shari’ah compliant activity 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Home financing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Structured as a sale/resale at mark-up </a:t>
            </a:r>
            <a:r>
              <a:rPr lang="en-GB" i="1" dirty="0" smtClean="0"/>
              <a:t>(“</a:t>
            </a:r>
            <a:r>
              <a:rPr lang="en-GB" i="1" dirty="0" err="1" smtClean="0"/>
              <a:t>murabaha</a:t>
            </a:r>
            <a:r>
              <a:rPr lang="en-GB" i="1" dirty="0" smtClean="0"/>
              <a:t>”)</a:t>
            </a:r>
            <a:r>
              <a:rPr lang="en-GB" dirty="0" smtClean="0"/>
              <a:t> of property by bank to customer, who pays down resale value through monthly increments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A partnership arrangement </a:t>
            </a:r>
            <a:r>
              <a:rPr lang="en-GB" i="1" dirty="0" smtClean="0"/>
              <a:t>(“</a:t>
            </a:r>
            <a:r>
              <a:rPr lang="en-GB" i="1" dirty="0" err="1" smtClean="0"/>
              <a:t>musharaka</a:t>
            </a:r>
            <a:r>
              <a:rPr lang="en-GB" i="1" dirty="0" smtClean="0"/>
              <a:t>”)</a:t>
            </a:r>
            <a:r>
              <a:rPr lang="en-GB" dirty="0" smtClean="0"/>
              <a:t> - joint purchase by customer (initial deposit) and bank (outstanding value), with customer increasing ownership share via monthly instalments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11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finance in the UK – financial products (cont.) 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Investment management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Involves applying industry/financial screens to securities </a:t>
            </a:r>
            <a:r>
              <a:rPr lang="en-GB" dirty="0" smtClean="0"/>
              <a:t>selection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Shari’ah compliant insurance</a:t>
            </a:r>
            <a:r>
              <a:rPr lang="en-GB" dirty="0"/>
              <a:t> </a:t>
            </a:r>
            <a:r>
              <a:rPr lang="en-GB" i="1" dirty="0" smtClean="0"/>
              <a:t>(“</a:t>
            </a:r>
            <a:r>
              <a:rPr lang="en-GB" i="1" dirty="0" err="1" smtClean="0"/>
              <a:t>takaful</a:t>
            </a:r>
            <a:r>
              <a:rPr lang="en-GB" i="1" dirty="0" smtClean="0"/>
              <a:t>”)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Normally uses mutual-type structures to pool risk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L</a:t>
            </a:r>
            <a:r>
              <a:rPr lang="en-GB" dirty="0" smtClean="0"/>
              <a:t>imited activity in the UK currently, but growing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Securitisation </a:t>
            </a:r>
            <a:r>
              <a:rPr lang="en-GB" i="1" dirty="0" smtClean="0"/>
              <a:t>(“</a:t>
            </a:r>
            <a:r>
              <a:rPr lang="en-GB" i="1" dirty="0" err="1" smtClean="0"/>
              <a:t>sukuk</a:t>
            </a:r>
            <a:r>
              <a:rPr lang="en-GB" i="1" dirty="0" smtClean="0"/>
              <a:t>”)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Commonly taken to represent a legal/beneficial interest in an asset or enterprise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E</a:t>
            </a:r>
            <a:r>
              <a:rPr lang="en-GB" dirty="0" smtClean="0"/>
              <a:t>conomic/risk profile can vary depending on contractual details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Most common structure for fixed income instruments is lease-based </a:t>
            </a:r>
            <a:r>
              <a:rPr lang="en-GB" i="1" dirty="0" smtClean="0"/>
              <a:t>(“</a:t>
            </a:r>
            <a:r>
              <a:rPr lang="en-GB" i="1" dirty="0" err="1" smtClean="0"/>
              <a:t>ijarah</a:t>
            </a:r>
            <a:r>
              <a:rPr lang="en-GB" i="1" dirty="0" smtClean="0"/>
              <a:t>”)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12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finance in the UK – the market currently 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Currently five standalone Islamic banks in the UK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O</a:t>
            </a:r>
            <a:r>
              <a:rPr lang="en-GB" dirty="0" smtClean="0"/>
              <a:t>ne retail (al Rayan Bank)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F</a:t>
            </a:r>
            <a:r>
              <a:rPr lang="en-GB" dirty="0" smtClean="0"/>
              <a:t>our largely wholesale (BLME, Gatehouse, QIB and ADIB)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Combined balance sheet is c.£3.2bn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Plus windows…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Combined value of </a:t>
            </a:r>
            <a:r>
              <a:rPr lang="en-GB" dirty="0" err="1" smtClean="0"/>
              <a:t>sukuk</a:t>
            </a:r>
            <a:r>
              <a:rPr lang="en-GB" dirty="0" smtClean="0"/>
              <a:t> issuances outstanding on the LSE: c.$38bn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Insurance – one underwriting agency; Lloyds becoming more active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Various fund managers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finance in the UK – Government policy 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Islamic finance first featured notably on the UK Government’s objectives in 2007, and has cross-party support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Tax treatment has been harmonised through successive pieces of legislation to ensure consistency with conventional instruments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current administration is promoting the UK as a centre for Islamic finance as part of its aim to increase inward investment/regeneration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HMT/DMO’s sovereign 2014 </a:t>
            </a:r>
            <a:r>
              <a:rPr lang="en-GB" dirty="0" err="1" smtClean="0"/>
              <a:t>sukuk</a:t>
            </a:r>
            <a:r>
              <a:rPr lang="en-GB" dirty="0" smtClean="0"/>
              <a:t> was very successful, oversubscribed 11.5 times – a signalling device to encourage more corporate issuances</a:t>
            </a:r>
          </a:p>
          <a:p>
            <a:pPr>
              <a:spcAft>
                <a:spcPts val="600"/>
              </a:spcAft>
            </a:pPr>
            <a:r>
              <a:rPr lang="en-GB" dirty="0"/>
              <a:t>C</a:t>
            </a:r>
            <a:r>
              <a:rPr lang="en-GB" dirty="0" smtClean="0"/>
              <a:t>ross-Whitehall Islamic finance working group co-ordinates initiatives across </a:t>
            </a:r>
            <a:r>
              <a:rPr lang="en-GB" dirty="0" err="1" smtClean="0"/>
              <a:t>govt</a:t>
            </a:r>
            <a:r>
              <a:rPr lang="en-GB" dirty="0" smtClean="0"/>
              <a:t> – jointly led by HMT and FCO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14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finance in the UK – the sovereign </a:t>
            </a:r>
            <a:r>
              <a:rPr lang="en-GB" dirty="0" err="1" smtClean="0"/>
              <a:t>sukuk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dirty="0" smtClean="0"/>
              <a:t>£200m 5yr lease based </a:t>
            </a:r>
            <a:r>
              <a:rPr lang="en-GB" dirty="0" err="1" smtClean="0"/>
              <a:t>sukuk</a:t>
            </a:r>
            <a:r>
              <a:rPr lang="en-GB" dirty="0" smtClean="0"/>
              <a:t> secured on 3 central government buildings</a:t>
            </a:r>
          </a:p>
          <a:p>
            <a:pPr marL="0" indent="0">
              <a:spcAft>
                <a:spcPts val="600"/>
              </a:spcAft>
              <a:buNone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15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75206"/>
            <a:ext cx="5040560" cy="337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11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b="1" dirty="0" smtClean="0"/>
              <a:t>3. Regulatory and policy implications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16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1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The UK regulatory approach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Our 2007 regulatory paper* outlined the key elements of our approach: 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No obstacles, but no special favours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Level playing field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We are a secular, not religious regulator</a:t>
            </a:r>
          </a:p>
          <a:p>
            <a:pPr>
              <a:spcAft>
                <a:spcPts val="600"/>
              </a:spcAft>
            </a:pPr>
            <a:r>
              <a:rPr lang="en-GB" b="1" dirty="0" smtClean="0"/>
              <a:t>No separate rule book for Shari’ah compliant firms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Consequently, we expect development of Islamic finance in the UK to be largely market led – the authorities provide the framework for this to happen</a:t>
            </a:r>
          </a:p>
          <a:p>
            <a:pPr marL="0" indent="0">
              <a:spcAft>
                <a:spcPts val="600"/>
              </a:spcAft>
              <a:buNone/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b="1" dirty="0" smtClean="0"/>
              <a:t>* </a:t>
            </a:r>
            <a:r>
              <a:rPr lang="en-GB" b="1" dirty="0">
                <a:hlinkClick r:id="rId3"/>
              </a:rPr>
              <a:t>http://www.fsa.gov.uk/pubs/other/islamic_finance.pdf</a:t>
            </a:r>
            <a:r>
              <a:rPr lang="en-GB" b="1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17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Shari’ah relate to the UK legal framework?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Shari’ah consists of high level principles, </a:t>
            </a:r>
            <a:r>
              <a:rPr lang="en-GB" u="sng" dirty="0" smtClean="0"/>
              <a:t>not</a:t>
            </a:r>
            <a:r>
              <a:rPr lang="en-GB" dirty="0" smtClean="0"/>
              <a:t> rigid rules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Therefore, interpretations of Shari’ah can, and do, differ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UK applies a legal framework based on secular common law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This means statutory authorities in the UK cannot opine on whether a product/activity is Shari’ah compliant or not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Precedent: </a:t>
            </a:r>
            <a:r>
              <a:rPr lang="en-GB" dirty="0" err="1" smtClean="0"/>
              <a:t>Beximco</a:t>
            </a:r>
            <a:r>
              <a:rPr lang="en-GB" dirty="0" smtClean="0"/>
              <a:t> vs. </a:t>
            </a:r>
            <a:r>
              <a:rPr lang="en-GB" dirty="0" err="1" smtClean="0"/>
              <a:t>Shamil</a:t>
            </a:r>
            <a:r>
              <a:rPr lang="en-GB" dirty="0" smtClean="0"/>
              <a:t> Bank (2004)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It is up to the parties to a contract to satisfy themselves that the product is compliant with Shari’ah principles, depending on their particular interpretation</a:t>
            </a:r>
          </a:p>
          <a:p>
            <a:pPr>
              <a:spcAft>
                <a:spcPts val="600"/>
              </a:spcAft>
            </a:pPr>
            <a:r>
              <a:rPr lang="en-GB" b="1" dirty="0" smtClean="0"/>
              <a:t>Adequate product disclosure is essential – and relevant transparency requirements apply to </a:t>
            </a:r>
            <a:r>
              <a:rPr lang="en-GB" b="1" u="sng" dirty="0" smtClean="0"/>
              <a:t>all</a:t>
            </a:r>
            <a:r>
              <a:rPr lang="en-GB" b="1" dirty="0" smtClean="0"/>
              <a:t> firms.  </a:t>
            </a:r>
          </a:p>
          <a:p>
            <a:pPr marL="0" indent="0">
              <a:buNone/>
            </a:pPr>
            <a:r>
              <a:rPr lang="en-GB" b="1" dirty="0" smtClean="0"/>
              <a:t>  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18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regulatory position of Shari’ah scholars?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Shari’ah scholars are considered to act in an advisory capacity to Islamic banks</a:t>
            </a:r>
          </a:p>
          <a:p>
            <a:pPr lvl="1"/>
            <a:r>
              <a:rPr lang="en-GB" dirty="0" smtClean="0"/>
              <a:t>Similar to a firm’s external auditors or legal counsel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They are therefore not </a:t>
            </a:r>
            <a:r>
              <a:rPr lang="en-GB" i="1" dirty="0" smtClean="0"/>
              <a:t>generally</a:t>
            </a:r>
            <a:r>
              <a:rPr lang="en-GB" dirty="0" smtClean="0"/>
              <a:t> required to be Approved Persons for regulated firms (i.e. authorised to engage in regulated activity)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Caveat: if Shari’ah scholars perform an executive/customer facing function for a regulated firm, then they </a:t>
            </a:r>
            <a:r>
              <a:rPr lang="en-GB" u="sng" dirty="0" smtClean="0"/>
              <a:t>do</a:t>
            </a:r>
            <a:r>
              <a:rPr lang="en-GB" dirty="0" smtClean="0"/>
              <a:t> need to be Approved Persons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19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Definitions, origins and key principles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The market and recent developments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Regulatory and policy implications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The Bank of England’s </a:t>
            </a:r>
            <a:r>
              <a:rPr lang="en-GB" dirty="0" err="1" smtClean="0"/>
              <a:t>Shari’ah</a:t>
            </a:r>
            <a:r>
              <a:rPr lang="en-GB" dirty="0" smtClean="0"/>
              <a:t> compliant facilities (SCF) project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74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profile and characteristics of Shari’ah compliant firms in the UK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From a regulatory perspective, we do not consider these firms to be more or less risky than conventional firms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Risk profiles will vary as a function of business model, and </a:t>
            </a:r>
            <a:r>
              <a:rPr lang="en-GB" b="1" dirty="0" smtClean="0"/>
              <a:t>effective corporate governance is key</a:t>
            </a:r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Islamic banks for example may face the following challenges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Increased concentration risk, due to dealing with a narrower range of counterparties/clients/products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Difficulties achieving economies of scale, if they are starting from a small base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Increasing brand recognition, if they are relatively new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But these risks are not unique to Islamic banks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20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0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banks – depositor protection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>
          <a:xfrm>
            <a:off x="628650" y="1412777"/>
            <a:ext cx="7869238" cy="4549874"/>
          </a:xfrm>
        </p:spPr>
        <p:txBody>
          <a:bodyPr/>
          <a:lstStyle/>
          <a:p>
            <a:pPr lvl="0"/>
            <a:r>
              <a:rPr lang="en-GB" dirty="0">
                <a:solidFill>
                  <a:srgbClr val="000000"/>
                </a:solidFill>
              </a:rPr>
              <a:t>Banks in the UK accepting deposits from retail customers </a:t>
            </a:r>
            <a:r>
              <a:rPr lang="en-GB" u="sng" dirty="0">
                <a:solidFill>
                  <a:srgbClr val="000000"/>
                </a:solidFill>
              </a:rPr>
              <a:t>must</a:t>
            </a:r>
            <a:r>
              <a:rPr lang="en-GB" dirty="0">
                <a:solidFill>
                  <a:srgbClr val="000000"/>
                </a:solidFill>
              </a:rPr>
              <a:t> be members of a depositor protection scheme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To qualify as a deposit, there must be capital certainty - we focus on the economic and risk profile of a product to decide this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However, capital certainty may render a deposit product non-compliant with Shari’ah principles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In the UK, depositor protection on Shari’ah compliant bank accounts must be clearly communicated to customers</a:t>
            </a:r>
          </a:p>
          <a:p>
            <a:pPr lvl="1"/>
            <a:r>
              <a:rPr lang="en-GB" dirty="0">
                <a:solidFill>
                  <a:srgbClr val="000000"/>
                </a:solidFill>
              </a:rPr>
              <a:t>It is up to them whether they wish to take advantage of it</a:t>
            </a:r>
          </a:p>
          <a:p>
            <a:pPr lvl="1"/>
            <a:r>
              <a:rPr lang="en-GB" dirty="0">
                <a:solidFill>
                  <a:srgbClr val="000000"/>
                </a:solidFill>
              </a:rPr>
              <a:t>They only need to decide this </a:t>
            </a:r>
            <a:r>
              <a:rPr lang="en-GB" u="sng" dirty="0">
                <a:solidFill>
                  <a:srgbClr val="000000"/>
                </a:solidFill>
              </a:rPr>
              <a:t>after</a:t>
            </a:r>
            <a:r>
              <a:rPr lang="en-GB" dirty="0">
                <a:solidFill>
                  <a:srgbClr val="000000"/>
                </a:solidFill>
              </a:rPr>
              <a:t> any potential loss event</a:t>
            </a:r>
          </a:p>
          <a:p>
            <a:pPr lvl="0"/>
            <a:r>
              <a:rPr lang="en-GB" b="1" dirty="0">
                <a:solidFill>
                  <a:srgbClr val="000000"/>
                </a:solidFill>
              </a:rPr>
              <a:t>It is important to clearly define – and communicate to customers – whether/on what basis Islamic bank deposits are protected</a:t>
            </a:r>
            <a:endParaRPr lang="en-GB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21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42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considerations with Islamic finance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b="1" u="sng" dirty="0" smtClean="0"/>
              <a:t>Don’t be overwhelmed by jargon</a:t>
            </a:r>
            <a:r>
              <a:rPr lang="en-GB" b="1" dirty="0" smtClean="0"/>
              <a:t>!  </a:t>
            </a:r>
            <a:r>
              <a:rPr lang="en-GB" dirty="0" smtClean="0"/>
              <a:t>Focus on the economic and risk characteristics of the transaction/product/service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Islamic financial products are not identical to conventional products – care should be taken when assuming equivalence between e.g. bonds and </a:t>
            </a:r>
            <a:r>
              <a:rPr lang="en-GB" dirty="0" err="1" smtClean="0"/>
              <a:t>sukuk</a:t>
            </a:r>
            <a:endParaRPr lang="en-GB" dirty="0" smtClean="0"/>
          </a:p>
          <a:p>
            <a:pPr lvl="1">
              <a:spcAft>
                <a:spcPts val="600"/>
              </a:spcAft>
            </a:pPr>
            <a:r>
              <a:rPr lang="en-GB" dirty="0" smtClean="0"/>
              <a:t>Islamic finance is primarily a commercial enterprise, distinct from charitable activity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As secular authorities, we do not opine on Shari’ah compliance, but we can be mindful of market </a:t>
            </a:r>
            <a:r>
              <a:rPr lang="en-GB" smtClean="0"/>
              <a:t>opinion 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22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b="1" dirty="0" smtClean="0"/>
              <a:t>4. The Bank of England’s </a:t>
            </a:r>
            <a:r>
              <a:rPr lang="en-GB" sz="2800" b="1" dirty="0" err="1" smtClean="0"/>
              <a:t>Shari’ah</a:t>
            </a:r>
            <a:r>
              <a:rPr lang="en-GB" sz="2800" b="1" dirty="0" smtClean="0"/>
              <a:t> compliant facilities (SCF) project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03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banks - liquidity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All banks in </a:t>
            </a:r>
            <a:r>
              <a:rPr lang="en-GB" dirty="0" smtClean="0"/>
              <a:t>the UK must </a:t>
            </a:r>
            <a:r>
              <a:rPr lang="en-GB" dirty="0"/>
              <a:t>hold a buffer of liquid assets to comply with liquidity requirements</a:t>
            </a:r>
          </a:p>
          <a:p>
            <a:pPr>
              <a:spcAft>
                <a:spcPts val="600"/>
              </a:spcAft>
            </a:pPr>
            <a:r>
              <a:rPr lang="en-GB" dirty="0"/>
              <a:t>Islamic banks </a:t>
            </a:r>
            <a:r>
              <a:rPr lang="en-GB" dirty="0" smtClean="0"/>
              <a:t>find </a:t>
            </a:r>
            <a:r>
              <a:rPr lang="en-GB" dirty="0"/>
              <a:t>it challenging to source eligible assets </a:t>
            </a:r>
            <a:r>
              <a:rPr lang="en-GB" dirty="0" smtClean="0"/>
              <a:t>which </a:t>
            </a:r>
            <a:r>
              <a:rPr lang="en-GB" dirty="0"/>
              <a:t>are both of sufficient quality and also Shari’ah </a:t>
            </a:r>
            <a:r>
              <a:rPr lang="en-GB" dirty="0" smtClean="0"/>
              <a:t>compliant. 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Total LAB requirement of 5 UK Islamic banks = c.£200m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Total estimated </a:t>
            </a:r>
            <a:r>
              <a:rPr lang="en-GB" dirty="0" err="1" smtClean="0"/>
              <a:t>sukuk</a:t>
            </a:r>
            <a:r>
              <a:rPr lang="en-GB" dirty="0" smtClean="0"/>
              <a:t> stock globally = c.$390bn equiv.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Of which, total HQLA estimate = c.$56bn equiv.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GB" b="1" dirty="0" smtClean="0"/>
              <a:t>But, most HQLA </a:t>
            </a:r>
            <a:r>
              <a:rPr lang="en-GB" b="1" dirty="0" err="1" smtClean="0"/>
              <a:t>sukuk</a:t>
            </a:r>
            <a:r>
              <a:rPr lang="en-GB" b="1" dirty="0" smtClean="0"/>
              <a:t> held to maturity, limited secondary market</a:t>
            </a:r>
            <a:endParaRPr lang="en-GB" b="1" dirty="0"/>
          </a:p>
          <a:p>
            <a:pPr>
              <a:spcAft>
                <a:spcPts val="600"/>
              </a:spcAft>
            </a:pPr>
            <a:r>
              <a:rPr lang="en-GB" dirty="0" smtClean="0"/>
              <a:t>Rules offer </a:t>
            </a:r>
            <a:r>
              <a:rPr lang="en-GB" dirty="0"/>
              <a:t>some flexibility </a:t>
            </a:r>
            <a:r>
              <a:rPr lang="en-GB" dirty="0" smtClean="0"/>
              <a:t>on eligible assets, subject to haircutting – but not </a:t>
            </a:r>
            <a:r>
              <a:rPr lang="en-GB" dirty="0"/>
              <a:t>sufficient to address </a:t>
            </a:r>
            <a:r>
              <a:rPr lang="en-GB" dirty="0" smtClean="0"/>
              <a:t>underlying scarcity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GB" b="1" dirty="0"/>
              <a:t>Hence </a:t>
            </a:r>
            <a:r>
              <a:rPr lang="en-GB" b="1" dirty="0" smtClean="0"/>
              <a:t>the Bank’s project on Shari’ah compliant facilities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24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59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Shari’ah compliant facilities (SCF) project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The Bank of England recognises the challenge of UK Islamic banks in meeting the liquidity requirements, given the current scarcity of eligible assets for the LAB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We are therefore assessing the feasibility of establishing a Shari’ah compliant central bank liquidity facility – work on this formally commenced in H2 2015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first stage was to survey and assess existing facilities in use by central banks around the world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Bank conducted a consultation green paper in 2016, receiving feedback from a range of stakeholders: Islamic banks, conventional finance firms, overseas central banks and regulators, scholars, academics</a:t>
            </a:r>
            <a:endParaRPr lang="en-GB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25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2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Bank of England’s SCF assessment criteria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26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We evaluated a number of SCF models against a set of agreed criteria: </a:t>
            </a:r>
          </a:p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564904"/>
            <a:ext cx="7869238" cy="3397746"/>
          </a:xfrm>
        </p:spPr>
        <p:txBody>
          <a:bodyPr numCol="2"/>
          <a:lstStyle/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/>
              <a:t>Transparency/simplicity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/>
              <a:t>Fitness for purpose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/>
              <a:t>Acceptable degree of risk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/>
              <a:t>Compatibility with the Sterling Monetary Framework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GB" sz="20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GB" sz="2000" dirty="0" smtClean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/>
              <a:t>Accessible specifically to the target population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/>
              <a:t>Consistency/fairness of pricing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/>
              <a:t>Proportionality of resource requirements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2000" dirty="0" smtClean="0"/>
              <a:t>Market readiness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0675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SCF liquidity facilities around the world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27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Deposit facilities: </a:t>
            </a:r>
          </a:p>
          <a:p>
            <a:pPr lvl="1">
              <a:spcAft>
                <a:spcPts val="600"/>
              </a:spcAft>
            </a:pPr>
            <a:r>
              <a:rPr lang="en-GB" b="1" dirty="0" err="1" smtClean="0">
                <a:solidFill>
                  <a:srgbClr val="FF0000"/>
                </a:solidFill>
              </a:rPr>
              <a:t>Wakalah</a:t>
            </a:r>
            <a:r>
              <a:rPr lang="en-GB" b="1" dirty="0" smtClean="0">
                <a:solidFill>
                  <a:srgbClr val="FF0000"/>
                </a:solidFill>
              </a:rPr>
              <a:t> (agency based fund model)</a:t>
            </a:r>
          </a:p>
          <a:p>
            <a:pPr lvl="1">
              <a:spcAft>
                <a:spcPts val="60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Commodity </a:t>
            </a:r>
            <a:r>
              <a:rPr lang="en-GB" b="1" dirty="0" err="1" smtClean="0">
                <a:solidFill>
                  <a:srgbClr val="FF0000"/>
                </a:solidFill>
              </a:rPr>
              <a:t>murabaha</a:t>
            </a:r>
            <a:r>
              <a:rPr lang="en-GB" b="1" dirty="0" smtClean="0">
                <a:solidFill>
                  <a:srgbClr val="FF0000"/>
                </a:solidFill>
              </a:rPr>
              <a:t> (cost plus mark up)</a:t>
            </a:r>
          </a:p>
          <a:p>
            <a:pPr lvl="1">
              <a:spcAft>
                <a:spcPts val="600"/>
              </a:spcAft>
            </a:pPr>
            <a:r>
              <a:rPr lang="en-GB" dirty="0" err="1" smtClean="0"/>
              <a:t>Wadiah</a:t>
            </a:r>
            <a:r>
              <a:rPr lang="en-GB" dirty="0" smtClean="0"/>
              <a:t> (safe custody)</a:t>
            </a:r>
          </a:p>
          <a:p>
            <a:pPr lvl="1">
              <a:spcAft>
                <a:spcPts val="600"/>
              </a:spcAft>
            </a:pPr>
            <a:r>
              <a:rPr lang="en-GB" dirty="0" err="1" smtClean="0"/>
              <a:t>Mudarabah</a:t>
            </a:r>
            <a:r>
              <a:rPr lang="en-GB" dirty="0" smtClean="0"/>
              <a:t> (entrepreneurship)</a:t>
            </a:r>
          </a:p>
          <a:p>
            <a:pPr lvl="1">
              <a:spcAft>
                <a:spcPts val="600"/>
              </a:spcAft>
            </a:pPr>
            <a:r>
              <a:rPr lang="en-GB" dirty="0" err="1" smtClean="0"/>
              <a:t>Ju’alah</a:t>
            </a:r>
            <a:r>
              <a:rPr lang="en-GB" dirty="0" smtClean="0"/>
              <a:t> (task specific remuneration)</a:t>
            </a:r>
          </a:p>
          <a:p>
            <a:pPr lvl="1">
              <a:spcAft>
                <a:spcPts val="600"/>
              </a:spcAft>
            </a:pPr>
            <a:endParaRPr lang="en-GB" dirty="0" smtClean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Liquidity support facilities: 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Collateralised commodity </a:t>
            </a:r>
            <a:r>
              <a:rPr lang="en-GB" b="1" dirty="0" err="1" smtClean="0">
                <a:solidFill>
                  <a:srgbClr val="FF0000"/>
                </a:solidFill>
              </a:rPr>
              <a:t>murabaha</a:t>
            </a:r>
            <a:endParaRPr lang="en-GB" b="1" dirty="0">
              <a:solidFill>
                <a:srgbClr val="FF0000"/>
              </a:solidFill>
            </a:endParaRP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Wa’ad (promise) a.k.a. sale and buy-back/</a:t>
            </a:r>
            <a:r>
              <a:rPr lang="en-GB" b="1" dirty="0" err="1" smtClean="0">
                <a:solidFill>
                  <a:srgbClr val="FF0000"/>
                </a:solidFill>
              </a:rPr>
              <a:t>Shari’ah</a:t>
            </a:r>
            <a:r>
              <a:rPr lang="en-GB" b="1" dirty="0" smtClean="0">
                <a:solidFill>
                  <a:srgbClr val="FF0000"/>
                </a:solidFill>
              </a:rPr>
              <a:t> compliant repo</a:t>
            </a:r>
          </a:p>
          <a:p>
            <a:pPr lvl="1"/>
            <a:r>
              <a:rPr lang="en-GB" dirty="0" err="1" smtClean="0"/>
              <a:t>Qard</a:t>
            </a:r>
            <a:r>
              <a:rPr lang="en-GB" dirty="0" smtClean="0"/>
              <a:t> (interest-free loan)</a:t>
            </a:r>
          </a:p>
          <a:p>
            <a:endParaRPr lang="en-GB" dirty="0"/>
          </a:p>
          <a:p>
            <a:r>
              <a:rPr lang="en-GB" dirty="0" smtClean="0"/>
              <a:t>Other models: </a:t>
            </a:r>
          </a:p>
          <a:p>
            <a:pPr lvl="1"/>
            <a:r>
              <a:rPr lang="en-GB" dirty="0" smtClean="0"/>
              <a:t>Open Market Operations (OMOs)</a:t>
            </a:r>
          </a:p>
          <a:p>
            <a:pPr lvl="1"/>
            <a:r>
              <a:rPr lang="en-GB" dirty="0" smtClean="0"/>
              <a:t>Interbank ‘clearing’ model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69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7704855" cy="399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Shari’ah</a:t>
            </a:r>
            <a:r>
              <a:rPr lang="en-GB" dirty="0" smtClean="0"/>
              <a:t> compliant facilities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Deposit model 1: the fund based model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	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28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Shari’ah</a:t>
            </a:r>
            <a:r>
              <a:rPr lang="en-GB" dirty="0" smtClean="0"/>
              <a:t> compliant facilities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Deposit model 2: the commodity </a:t>
            </a:r>
            <a:r>
              <a:rPr lang="en-GB" dirty="0" err="1" smtClean="0"/>
              <a:t>murabaha</a:t>
            </a:r>
            <a:r>
              <a:rPr lang="en-GB" dirty="0" smtClean="0"/>
              <a:t> model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	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29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98" y="2348819"/>
            <a:ext cx="7991025" cy="3240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8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b="1" dirty="0" smtClean="0"/>
              <a:t>1. Definitions, origins and key principles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97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proposed fund based model (detail)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30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687" y="1668463"/>
            <a:ext cx="5575164" cy="4294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980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The Bank’s 2017 white </a:t>
            </a:r>
            <a:r>
              <a:rPr lang="en-GB" dirty="0"/>
              <a:t>paper </a:t>
            </a:r>
            <a:r>
              <a:rPr lang="en-GB" dirty="0" smtClean="0"/>
              <a:t>provides more technical detail of the proposed </a:t>
            </a:r>
            <a:r>
              <a:rPr lang="en-GB" dirty="0" err="1" smtClean="0"/>
              <a:t>Shari’ah</a:t>
            </a:r>
            <a:r>
              <a:rPr lang="en-GB" dirty="0" smtClean="0"/>
              <a:t> compliant deposit facility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Notwithstanding any material obstacles, implementation will follow (estimated to commence </a:t>
            </a:r>
            <a:r>
              <a:rPr lang="en-GB" dirty="0" smtClean="0">
                <a:solidFill>
                  <a:srgbClr val="000000"/>
                </a:solidFill>
              </a:rPr>
              <a:t>later </a:t>
            </a:r>
            <a:r>
              <a:rPr lang="en-GB" dirty="0">
                <a:solidFill>
                  <a:srgbClr val="000000"/>
                </a:solidFill>
              </a:rPr>
              <a:t>in </a:t>
            </a:r>
            <a:r>
              <a:rPr lang="en-GB" dirty="0" smtClean="0">
                <a:solidFill>
                  <a:srgbClr val="000000"/>
                </a:solidFill>
              </a:rPr>
              <a:t>2017)</a:t>
            </a:r>
            <a:endParaRPr lang="en-GB" sz="14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srgbClr val="000000"/>
                </a:solidFill>
              </a:rPr>
              <a:t>After a few years of operation, the facility will be evaluated against its objectives</a:t>
            </a:r>
          </a:p>
          <a:p>
            <a:pPr lvl="0">
              <a:spcAft>
                <a:spcPts val="600"/>
              </a:spcAft>
            </a:pPr>
            <a:r>
              <a:rPr lang="en-GB" dirty="0" smtClean="0">
                <a:solidFill>
                  <a:srgbClr val="000000"/>
                </a:solidFill>
              </a:rPr>
              <a:t>Subject to successful operation, the next stage will be to implement a </a:t>
            </a:r>
            <a:r>
              <a:rPr lang="en-GB" dirty="0" err="1" smtClean="0">
                <a:solidFill>
                  <a:srgbClr val="000000"/>
                </a:solidFill>
              </a:rPr>
              <a:t>Shari’ah</a:t>
            </a:r>
            <a:r>
              <a:rPr lang="en-GB" dirty="0" smtClean="0">
                <a:solidFill>
                  <a:srgbClr val="000000"/>
                </a:solidFill>
              </a:rPr>
              <a:t> compliant liquidity support facility</a:t>
            </a:r>
            <a:endParaRPr lang="en-GB" dirty="0" smtClean="0"/>
          </a:p>
          <a:p>
            <a:pPr>
              <a:spcAft>
                <a:spcPts val="600"/>
              </a:spcAft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31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GB" dirty="0" smtClean="0"/>
          </a:p>
          <a:p>
            <a:pPr marL="0" indent="0" algn="ctr">
              <a:spcAft>
                <a:spcPts val="600"/>
              </a:spcAft>
              <a:buNone/>
            </a:pPr>
            <a:endParaRPr lang="en-GB" sz="2800" b="1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en-GB" sz="2800" b="1" dirty="0" smtClean="0"/>
              <a:t>Any 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32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Islamic finance?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Shari’ah refers to the high level principles of Islamic </a:t>
            </a:r>
            <a:r>
              <a:rPr lang="en-GB" dirty="0" smtClean="0"/>
              <a:t>law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Islamic finance is a broad term covering products and services deemed consistent with Islamic commercial jurisprudence </a:t>
            </a:r>
            <a:r>
              <a:rPr lang="en-GB" i="1" dirty="0" smtClean="0"/>
              <a:t>(“</a:t>
            </a:r>
            <a:r>
              <a:rPr lang="en-GB" i="1" dirty="0" err="1" smtClean="0"/>
              <a:t>fiqh</a:t>
            </a:r>
            <a:r>
              <a:rPr lang="en-GB" i="1" dirty="0" smtClean="0"/>
              <a:t>”)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Commonly framed in terms of prohibitions against what are considered to be socially detrimental activities/industries (e.g. alcohol, gambling, tobacco, </a:t>
            </a:r>
            <a:r>
              <a:rPr lang="en-GB" dirty="0" err="1" smtClean="0"/>
              <a:t>etc</a:t>
            </a:r>
            <a:r>
              <a:rPr lang="en-GB" dirty="0" smtClean="0"/>
              <a:t>), and especially charging interest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But also entails a greater emphasis on risk/reward sharing, transparency, sustainability, and social justice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Overlap with the broader ethical/sustainable finance movement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4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Origins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The well known prohibition on interest can be found in various traditions through history – e.g. Hinduism, Buddhism, ancient Greece, Judaism, Christianity and Islam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Early Islamic finance was based on nominate </a:t>
            </a:r>
            <a:r>
              <a:rPr lang="en-GB" dirty="0"/>
              <a:t>commercial contracts used by the </a:t>
            </a:r>
            <a:r>
              <a:rPr lang="en-GB" dirty="0" smtClean="0"/>
              <a:t>Muslim </a:t>
            </a:r>
            <a:r>
              <a:rPr lang="en-GB" dirty="0"/>
              <a:t>community from AD/CE c.620 </a:t>
            </a:r>
            <a:r>
              <a:rPr lang="en-GB" dirty="0" smtClean="0"/>
              <a:t>onwards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In the modern context, Islamic finance motivated at least partly by desire for parallel/separate institutions and economic paradigms, by newly independent majority Muslim countries</a:t>
            </a:r>
          </a:p>
          <a:p>
            <a:pPr lvl="1">
              <a:spcAft>
                <a:spcPts val="600"/>
              </a:spcAft>
            </a:pP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Ghamr</a:t>
            </a:r>
            <a:r>
              <a:rPr lang="en-GB" dirty="0" smtClean="0"/>
              <a:t> Savings Project in Egypt (1963)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Islamic Development Bank (IDB) and Dubai Islamic Bank both established in 1975</a:t>
            </a:r>
            <a:endParaRPr lang="en-GB" dirty="0"/>
          </a:p>
          <a:p>
            <a:pPr>
              <a:spcAft>
                <a:spcPts val="600"/>
              </a:spcAft>
            </a:pPr>
            <a:endParaRPr lang="en-GB" dirty="0" smtClean="0"/>
          </a:p>
          <a:p>
            <a:pPr>
              <a:spcAft>
                <a:spcPts val="600"/>
              </a:spcAft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5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b="1" dirty="0" smtClean="0"/>
              <a:t>Wealth </a:t>
            </a:r>
            <a:r>
              <a:rPr lang="en-GB" b="1" dirty="0"/>
              <a:t>creation </a:t>
            </a:r>
            <a:r>
              <a:rPr lang="en-GB" b="1" u="sng" dirty="0"/>
              <a:t>must</a:t>
            </a:r>
            <a:r>
              <a:rPr lang="en-GB" b="1" dirty="0"/>
              <a:t> relate to broader social </a:t>
            </a:r>
            <a:r>
              <a:rPr lang="en-GB" b="1" dirty="0" smtClean="0"/>
              <a:t>benefit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Prohibitions on: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Interest </a:t>
            </a:r>
            <a:r>
              <a:rPr lang="en-GB" i="1" dirty="0" smtClean="0"/>
              <a:t>(“</a:t>
            </a:r>
            <a:r>
              <a:rPr lang="en-GB" i="1" dirty="0" err="1" smtClean="0"/>
              <a:t>riba</a:t>
            </a:r>
            <a:r>
              <a:rPr lang="en-GB" i="1" dirty="0" smtClean="0"/>
              <a:t>”) – </a:t>
            </a:r>
            <a:r>
              <a:rPr lang="en-GB" dirty="0" smtClean="0"/>
              <a:t>money is a medium of exchange, has no intrinsic value</a:t>
            </a:r>
            <a:endParaRPr lang="en-GB" i="1" dirty="0" smtClean="0"/>
          </a:p>
          <a:p>
            <a:pPr lvl="2">
              <a:spcAft>
                <a:spcPts val="600"/>
              </a:spcAft>
            </a:pPr>
            <a:r>
              <a:rPr lang="en-GB" dirty="0" smtClean="0"/>
              <a:t>Excessive uncertainty </a:t>
            </a:r>
            <a:r>
              <a:rPr lang="en-GB" i="1" dirty="0" smtClean="0"/>
              <a:t>(“</a:t>
            </a:r>
            <a:r>
              <a:rPr lang="en-GB" i="1" dirty="0" err="1" smtClean="0"/>
              <a:t>gharar</a:t>
            </a:r>
            <a:r>
              <a:rPr lang="en-GB" i="1" dirty="0" smtClean="0"/>
              <a:t>”) </a:t>
            </a:r>
            <a:r>
              <a:rPr lang="en-GB" dirty="0" smtClean="0"/>
              <a:t>– e.g. in contract terms, object of sale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Hoarding – capital should not sit idle.  E.g. compulsory alms payments </a:t>
            </a:r>
            <a:r>
              <a:rPr lang="en-GB" i="1" dirty="0" smtClean="0"/>
              <a:t>(“zakat”) </a:t>
            </a:r>
            <a:r>
              <a:rPr lang="en-GB" dirty="0" smtClean="0"/>
              <a:t>are calculated on total wealth, not income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Misrepresentation or lying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Emphasis on: 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Risk and reward sharing – partnership arrangements are preferable, rent-seeking should be avoided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Transparency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Fairness – forced sales/sales under duress are forbidden</a:t>
            </a:r>
          </a:p>
          <a:p>
            <a:pPr>
              <a:spcAft>
                <a:spcPts val="600"/>
              </a:spcAft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6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b="1" dirty="0"/>
              <a:t>2</a:t>
            </a:r>
            <a:r>
              <a:rPr lang="en-GB" sz="2800" b="1" dirty="0" smtClean="0"/>
              <a:t>. The market and recent developments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7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2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2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Islamic finance globally – growth of the market</a:t>
            </a:r>
          </a:p>
        </p:txBody>
      </p:sp>
      <p:sp>
        <p:nvSpPr>
          <p:cNvPr id="294928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614968" y="4628659"/>
            <a:ext cx="7869238" cy="1165498"/>
          </a:xfrm>
        </p:spPr>
        <p:txBody>
          <a:bodyPr/>
          <a:lstStyle/>
          <a:p>
            <a:r>
              <a:rPr lang="en-GB" sz="1800" dirty="0" smtClean="0"/>
              <a:t>Global Islamic finance assets currently estimated to be worth c.$2trn</a:t>
            </a:r>
          </a:p>
          <a:p>
            <a:r>
              <a:rPr lang="en-GB" sz="1800" dirty="0" smtClean="0"/>
              <a:t>Mostly constituted by banking (c.$1.6trn) and capital markets (c.$0.4trn)</a:t>
            </a:r>
          </a:p>
          <a:p>
            <a:r>
              <a:rPr lang="en-GB" sz="1800" dirty="0" smtClean="0"/>
              <a:t>Takaful sector much smaller: c.$22bn globally as of end 2014</a:t>
            </a:r>
            <a:endParaRPr lang="en-GB" sz="1800" i="1" dirty="0"/>
          </a:p>
          <a:p>
            <a:r>
              <a:rPr lang="en-GB" sz="1800" b="1" dirty="0" smtClean="0"/>
              <a:t>The market is still young</a:t>
            </a:r>
            <a:endParaRPr lang="en-GB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4968" y="4365104"/>
            <a:ext cx="2804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</a:rPr>
              <a:t>Source</a:t>
            </a:r>
            <a:r>
              <a:rPr lang="en-GB" sz="1000" dirty="0" smtClean="0">
                <a:solidFill>
                  <a:srgbClr val="000000"/>
                </a:solidFill>
              </a:rPr>
              <a:t>: IFSB 2016 Stability Report</a:t>
            </a:r>
          </a:p>
        </p:txBody>
      </p:sp>
      <p:sp>
        <p:nvSpPr>
          <p:cNvPr id="11" name="Rectangle 14"/>
          <p:cNvSpPr txBox="1">
            <a:spLocks noChangeArrowheads="1"/>
          </p:cNvSpPr>
          <p:nvPr/>
        </p:nvSpPr>
        <p:spPr bwMode="auto">
          <a:xfrm>
            <a:off x="781050" y="1316760"/>
            <a:ext cx="7869238" cy="31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79" charset="-128"/>
              </a:defRPr>
            </a:lvl9pPr>
          </a:lstStyle>
          <a:p>
            <a:r>
              <a:rPr lang="en-GB" sz="1800" b="0" dirty="0" smtClean="0"/>
              <a:t>Islamic banking assets growth over time and share by country </a:t>
            </a:r>
            <a:endParaRPr lang="en-GB" sz="18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8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72816"/>
            <a:ext cx="386394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70" y="1772816"/>
            <a:ext cx="678415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1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finance globally – key bodies</a:t>
            </a:r>
            <a:endParaRPr lang="en-GB" dirty="0"/>
          </a:p>
        </p:txBody>
      </p:sp>
      <p:sp>
        <p:nvSpPr>
          <p:cNvPr id="21505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The Islamic Development Bank (IDB)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Multilateral Development Bank based in Jeddah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Has already issued USD denominated </a:t>
            </a:r>
            <a:r>
              <a:rPr lang="en-GB" dirty="0" err="1" smtClean="0"/>
              <a:t>sukuk</a:t>
            </a:r>
            <a:r>
              <a:rPr lang="en-GB" dirty="0" smtClean="0"/>
              <a:t> (of which more later…)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Islamic Financial Services Board (IFSB)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Issues standards on governance and risk management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Collaborates with various bodies: BIS, IMF, IOSCO, IAIS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Accounting and Auditing Organisation for Islamic Financial Institutions (AAOIFI)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Issues standards on accounting and Shari’ah compliance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Rules are binding in only a few jurisdictions (e.g. Bahrain, Sudan)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IMF(?)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</a:pPr>
              <a:t>9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kwide Standard plain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nkwide Standard plain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ankwide Standard plain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ankwide Standard plain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ankwide Standard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ankwide Standard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2103</Words>
  <Application>Microsoft Office PowerPoint</Application>
  <PresentationFormat>On-screen Show (4:3)</PresentationFormat>
  <Paragraphs>276</Paragraphs>
  <Slides>32</Slides>
  <Notes>32</Notes>
  <HiddenSlides>2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Bankwide Standard plain Presentation</vt:lpstr>
      <vt:lpstr>1_Bankwide Standard plain Presentation</vt:lpstr>
      <vt:lpstr>2_Bankwide Standard plain Presentation</vt:lpstr>
      <vt:lpstr>3_Bankwide Standard plain Presentation</vt:lpstr>
      <vt:lpstr>Bankwide Standard Presentation</vt:lpstr>
      <vt:lpstr>1_Bankwide Standard Presentation</vt:lpstr>
      <vt:lpstr>Islamic finance – a regulatory perspective</vt:lpstr>
      <vt:lpstr>Presentation structure</vt:lpstr>
      <vt:lpstr>PowerPoint Presentation</vt:lpstr>
      <vt:lpstr>What is Islamic finance?</vt:lpstr>
      <vt:lpstr>Origins</vt:lpstr>
      <vt:lpstr>Key principles</vt:lpstr>
      <vt:lpstr>PowerPoint Presentation</vt:lpstr>
      <vt:lpstr>Islamic finance globally – growth of the market</vt:lpstr>
      <vt:lpstr>Islamic finance globally – key bodies</vt:lpstr>
      <vt:lpstr>Islamic finance in the UK – recent history</vt:lpstr>
      <vt:lpstr>Islamic finance in the UK – financial products</vt:lpstr>
      <vt:lpstr>Islamic finance in the UK – financial products (cont.) </vt:lpstr>
      <vt:lpstr>Islamic finance in the UK – the market currently </vt:lpstr>
      <vt:lpstr>Islamic finance in the UK – Government policy </vt:lpstr>
      <vt:lpstr>Islamic finance in the UK – the sovereign sukuk</vt:lpstr>
      <vt:lpstr>PowerPoint Presentation</vt:lpstr>
      <vt:lpstr> The UK regulatory approach</vt:lpstr>
      <vt:lpstr>How does Shari’ah relate to the UK legal framework?</vt:lpstr>
      <vt:lpstr>What is the regulatory position of Shari’ah scholars?</vt:lpstr>
      <vt:lpstr>Risk profile and characteristics of Shari’ah compliant firms in the UK</vt:lpstr>
      <vt:lpstr>Islamic banks – depositor protection</vt:lpstr>
      <vt:lpstr>General considerations with Islamic finance</vt:lpstr>
      <vt:lpstr>PowerPoint Presentation</vt:lpstr>
      <vt:lpstr>Islamic banks - liquidity</vt:lpstr>
      <vt:lpstr>The Shari’ah compliant facilities (SCF) project</vt:lpstr>
      <vt:lpstr>The Bank of England’s SCF assessment criteria</vt:lpstr>
      <vt:lpstr>SCF liquidity facilities around the world</vt:lpstr>
      <vt:lpstr>Shari’ah compliant facilities</vt:lpstr>
      <vt:lpstr>Shari’ah compliant facilities</vt:lpstr>
      <vt:lpstr>The proposed fund based model (detail)</vt:lpstr>
      <vt:lpstr>Next steps</vt:lpstr>
      <vt:lpstr>PowerPoint Presentation</vt:lpstr>
    </vt:vector>
  </TitlesOfParts>
  <Company>Bank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Rahman, Arshadur</dc:creator>
  <cp:lastModifiedBy>Arshadur Rahman</cp:lastModifiedBy>
  <cp:revision>93</cp:revision>
  <cp:lastPrinted>2015-08-06T08:01:18Z</cp:lastPrinted>
  <dcterms:created xsi:type="dcterms:W3CDTF">2015-08-03T10:13:21Z</dcterms:created>
  <dcterms:modified xsi:type="dcterms:W3CDTF">2017-07-26T13:32:06Z</dcterms:modified>
</cp:coreProperties>
</file>