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docx" ContentType="application/vnd.openxmlformats-officedocument.wordprocessingml.document"/>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3" r:id="rId5"/>
    <p:sldId id="274" r:id="rId6"/>
    <p:sldId id="276" r:id="rId7"/>
    <p:sldId id="275" r:id="rId8"/>
    <p:sldId id="258" r:id="rId9"/>
    <p:sldId id="322" r:id="rId10"/>
    <p:sldId id="259" r:id="rId11"/>
    <p:sldId id="260" r:id="rId12"/>
    <p:sldId id="267" r:id="rId13"/>
    <p:sldId id="261" r:id="rId14"/>
    <p:sldId id="264" r:id="rId15"/>
    <p:sldId id="268" r:id="rId16"/>
    <p:sldId id="262" r:id="rId17"/>
    <p:sldId id="278" r:id="rId18"/>
    <p:sldId id="269" r:id="rId19"/>
    <p:sldId id="320" r:id="rId20"/>
    <p:sldId id="282" r:id="rId21"/>
    <p:sldId id="263" r:id="rId22"/>
    <p:sldId id="270" r:id="rId23"/>
    <p:sldId id="280" r:id="rId24"/>
    <p:sldId id="281" r:id="rId25"/>
    <p:sldId id="283" r:id="rId26"/>
    <p:sldId id="284" r:id="rId27"/>
    <p:sldId id="319" r:id="rId28"/>
    <p:sldId id="285" r:id="rId29"/>
    <p:sldId id="294" r:id="rId30"/>
    <p:sldId id="296" r:id="rId31"/>
    <p:sldId id="304" r:id="rId32"/>
    <p:sldId id="298" r:id="rId33"/>
    <p:sldId id="318" r:id="rId34"/>
    <p:sldId id="299" r:id="rId35"/>
    <p:sldId id="300" r:id="rId36"/>
    <p:sldId id="301" r:id="rId37"/>
    <p:sldId id="287" r:id="rId38"/>
    <p:sldId id="305" r:id="rId39"/>
    <p:sldId id="288" r:id="rId40"/>
    <p:sldId id="289" r:id="rId41"/>
    <p:sldId id="291" r:id="rId42"/>
    <p:sldId id="292" r:id="rId43"/>
    <p:sldId id="306" r:id="rId44"/>
    <p:sldId id="316" r:id="rId45"/>
    <p:sldId id="308" r:id="rId46"/>
    <p:sldId id="309" r:id="rId47"/>
    <p:sldId id="310" r:id="rId48"/>
    <p:sldId id="311" r:id="rId49"/>
    <p:sldId id="315" r:id="rId50"/>
    <p:sldId id="325" r:id="rId51"/>
    <p:sldId id="326" r:id="rId52"/>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9758A-DFF9-744D-99BA-8B06D73F8269}" v="11" dt="2018-10-21T01:23:12.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33"/>
    <p:restoredTop sz="92633"/>
  </p:normalViewPr>
  <p:slideViewPr>
    <p:cSldViewPr snapToGrid="0">
      <p:cViewPr varScale="1">
        <p:scale>
          <a:sx n="84" d="100"/>
          <a:sy n="84" d="100"/>
        </p:scale>
        <p:origin x="200"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Nazrena" userId="223fbcbf-4297-4390-af7e-18cf653583e0" providerId="ADAL" clId="{F839758A-DFF9-744D-99BA-8B06D73F8269}"/>
    <pc:docChg chg="undo custSel addSld modSld">
      <pc:chgData name="Ida Nazrena" userId="223fbcbf-4297-4390-af7e-18cf653583e0" providerId="ADAL" clId="{F839758A-DFF9-744D-99BA-8B06D73F8269}" dt="2018-10-21T01:23:12.328" v="73"/>
      <pc:docMkLst>
        <pc:docMk/>
      </pc:docMkLst>
      <pc:sldChg chg="modTransition">
        <pc:chgData name="Ida Nazrena" userId="223fbcbf-4297-4390-af7e-18cf653583e0" providerId="ADAL" clId="{F839758A-DFF9-744D-99BA-8B06D73F8269}" dt="2018-10-21T01:23:12.328" v="73"/>
        <pc:sldMkLst>
          <pc:docMk/>
          <pc:sldMk cId="2340241948" sldId="274"/>
        </pc:sldMkLst>
      </pc:sldChg>
      <pc:sldChg chg="addSp delSp modSp add setBg">
        <pc:chgData name="Ida Nazrena" userId="223fbcbf-4297-4390-af7e-18cf653583e0" providerId="ADAL" clId="{F839758A-DFF9-744D-99BA-8B06D73F8269}" dt="2018-10-21T01:22:50.885" v="72" actId="1037"/>
        <pc:sldMkLst>
          <pc:docMk/>
          <pc:sldMk cId="3452007428" sldId="276"/>
        </pc:sldMkLst>
        <pc:spChg chg="mod">
          <ac:chgData name="Ida Nazrena" userId="223fbcbf-4297-4390-af7e-18cf653583e0" providerId="ADAL" clId="{F839758A-DFF9-744D-99BA-8B06D73F8269}" dt="2018-10-21T01:13:30.182" v="1"/>
          <ac:spMkLst>
            <pc:docMk/>
            <pc:sldMk cId="3452007428" sldId="276"/>
            <ac:spMk id="2" creationId="{00000000-0000-0000-0000-000000000000}"/>
          </ac:spMkLst>
        </pc:spChg>
        <pc:spChg chg="mod">
          <ac:chgData name="Ida Nazrena" userId="223fbcbf-4297-4390-af7e-18cf653583e0" providerId="ADAL" clId="{F839758A-DFF9-744D-99BA-8B06D73F8269}" dt="2018-10-21T01:15:13.908" v="13" actId="14100"/>
          <ac:spMkLst>
            <pc:docMk/>
            <pc:sldMk cId="3452007428" sldId="276"/>
            <ac:spMk id="10" creationId="{B302FF4C-BB80-450D-A85B-AEC74ADF0429}"/>
          </ac:spMkLst>
        </pc:spChg>
        <pc:spChg chg="del">
          <ac:chgData name="Ida Nazrena" userId="223fbcbf-4297-4390-af7e-18cf653583e0" providerId="ADAL" clId="{F839758A-DFF9-744D-99BA-8B06D73F8269}" dt="2018-10-21T01:15:05.059" v="10" actId="478"/>
          <ac:spMkLst>
            <pc:docMk/>
            <pc:sldMk cId="3452007428" sldId="276"/>
            <ac:spMk id="11" creationId="{C9FA9137-79DC-455A-BD2B-78C9C9BF99A8}"/>
          </ac:spMkLst>
        </pc:spChg>
        <pc:spChg chg="add del mod">
          <ac:chgData name="Ida Nazrena" userId="223fbcbf-4297-4390-af7e-18cf653583e0" providerId="ADAL" clId="{F839758A-DFF9-744D-99BA-8B06D73F8269}" dt="2018-10-21T01:22:17.420" v="48"/>
          <ac:spMkLst>
            <pc:docMk/>
            <pc:sldMk cId="3452007428" sldId="276"/>
            <ac:spMk id="12" creationId="{7F17C645-E119-554D-95D2-54DC680570A2}"/>
          </ac:spMkLst>
        </pc:spChg>
        <pc:spChg chg="mod">
          <ac:chgData name="Ida Nazrena" userId="223fbcbf-4297-4390-af7e-18cf653583e0" providerId="ADAL" clId="{F839758A-DFF9-744D-99BA-8B06D73F8269}" dt="2018-10-21T01:15:16.944" v="14" actId="1076"/>
          <ac:spMkLst>
            <pc:docMk/>
            <pc:sldMk cId="3452007428" sldId="276"/>
            <ac:spMk id="34" creationId="{9A0D8AA8-A1BF-44E5-A1AD-6DB2AB00B557}"/>
          </ac:spMkLst>
        </pc:spChg>
        <pc:spChg chg="del">
          <ac:chgData name="Ida Nazrena" userId="223fbcbf-4297-4390-af7e-18cf653583e0" providerId="ADAL" clId="{F839758A-DFF9-744D-99BA-8B06D73F8269}" dt="2018-10-21T01:15:05.059" v="10" actId="478"/>
          <ac:spMkLst>
            <pc:docMk/>
            <pc:sldMk cId="3452007428" sldId="276"/>
            <ac:spMk id="35" creationId="{B442E131-38A4-4658-B8A1-7CCB51B4B27E}"/>
          </ac:spMkLst>
        </pc:spChg>
        <pc:spChg chg="mod">
          <ac:chgData name="Ida Nazrena" userId="223fbcbf-4297-4390-af7e-18cf653583e0" providerId="ADAL" clId="{F839758A-DFF9-744D-99BA-8B06D73F8269}" dt="2018-10-21T01:15:08.679" v="11" actId="1076"/>
          <ac:spMkLst>
            <pc:docMk/>
            <pc:sldMk cId="3452007428" sldId="276"/>
            <ac:spMk id="37" creationId="{1D51F8F2-23C9-4AB6-B398-7618BD766C43}"/>
          </ac:spMkLst>
        </pc:spChg>
        <pc:spChg chg="del">
          <ac:chgData name="Ida Nazrena" userId="223fbcbf-4297-4390-af7e-18cf653583e0" providerId="ADAL" clId="{F839758A-DFF9-744D-99BA-8B06D73F8269}" dt="2018-10-21T01:15:00.634" v="9" actId="478"/>
          <ac:spMkLst>
            <pc:docMk/>
            <pc:sldMk cId="3452007428" sldId="276"/>
            <ac:spMk id="38" creationId="{4AE4F9FD-C148-4179-A17E-7EBDE5B7FD45}"/>
          </ac:spMkLst>
        </pc:spChg>
        <pc:spChg chg="mod">
          <ac:chgData name="Ida Nazrena" userId="223fbcbf-4297-4390-af7e-18cf653583e0" providerId="ADAL" clId="{F839758A-DFF9-744D-99BA-8B06D73F8269}" dt="2018-10-21T01:13:50.702" v="2"/>
          <ac:spMkLst>
            <pc:docMk/>
            <pc:sldMk cId="3452007428" sldId="276"/>
            <ac:spMk id="40" creationId="{A149216E-92C0-42CD-8D0F-D879E47CFA5E}"/>
          </ac:spMkLst>
        </pc:spChg>
        <pc:spChg chg="del">
          <ac:chgData name="Ida Nazrena" userId="223fbcbf-4297-4390-af7e-18cf653583e0" providerId="ADAL" clId="{F839758A-DFF9-744D-99BA-8B06D73F8269}" dt="2018-10-21T01:14:57.368" v="8" actId="478"/>
          <ac:spMkLst>
            <pc:docMk/>
            <pc:sldMk cId="3452007428" sldId="276"/>
            <ac:spMk id="41" creationId="{44BFD6A0-2CD5-4A08-97EC-87980DF6BA47}"/>
          </ac:spMkLst>
        </pc:spChg>
        <pc:grpChg chg="mod">
          <ac:chgData name="Ida Nazrena" userId="223fbcbf-4297-4390-af7e-18cf653583e0" providerId="ADAL" clId="{F839758A-DFF9-744D-99BA-8B06D73F8269}" dt="2018-10-21T01:21:48.951" v="23" actId="1076"/>
          <ac:grpSpMkLst>
            <pc:docMk/>
            <pc:sldMk cId="3452007428" sldId="276"/>
            <ac:grpSpMk id="15" creationId="{752F55E6-6C0C-4194-8265-1BC6F1AA2AA4}"/>
          </ac:grpSpMkLst>
        </pc:grpChg>
        <pc:grpChg chg="add del mod">
          <ac:chgData name="Ida Nazrena" userId="223fbcbf-4297-4390-af7e-18cf653583e0" providerId="ADAL" clId="{F839758A-DFF9-744D-99BA-8B06D73F8269}" dt="2018-10-21T01:22:21.396" v="49" actId="478"/>
          <ac:grpSpMkLst>
            <pc:docMk/>
            <pc:sldMk cId="3452007428" sldId="276"/>
            <ac:grpSpMk id="65" creationId="{6088A4EF-8C43-414D-BC8E-58AEAC045560}"/>
          </ac:grpSpMkLst>
        </pc:grpChg>
        <pc:picChg chg="add mod">
          <ac:chgData name="Ida Nazrena" userId="223fbcbf-4297-4390-af7e-18cf653583e0" providerId="ADAL" clId="{F839758A-DFF9-744D-99BA-8B06D73F8269}" dt="2018-10-21T01:22:44.411" v="59" actId="1037"/>
          <ac:picMkLst>
            <pc:docMk/>
            <pc:sldMk cId="3452007428" sldId="276"/>
            <ac:picMk id="4" creationId="{DEB6957F-3587-FC4A-8178-854BF94E24BC}"/>
          </ac:picMkLst>
        </pc:picChg>
        <pc:picChg chg="add mod">
          <ac:chgData name="Ida Nazrena" userId="223fbcbf-4297-4390-af7e-18cf653583e0" providerId="ADAL" clId="{F839758A-DFF9-744D-99BA-8B06D73F8269}" dt="2018-10-21T01:22:50.885" v="72" actId="1037"/>
          <ac:picMkLst>
            <pc:docMk/>
            <pc:sldMk cId="3452007428" sldId="276"/>
            <ac:picMk id="8" creationId="{9FCE71D9-7254-8140-AADC-78056CC9A00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Faruq\Desktop\RA%20Prof%20Ubiya\Suku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192393736017899"/>
          <c:y val="3.703703703703703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Sheet1!$C$3</c:f>
              <c:strCache>
                <c:ptCount val="1"/>
                <c:pt idx="0">
                  <c:v>US$ bils.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9888143176733947E-2"/>
                  <c:y val="-7.4074074074074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F4-D346-8D8F-C5BDF6806473}"/>
                </c:ext>
              </c:extLst>
            </c:dLbl>
            <c:dLbl>
              <c:idx val="1"/>
              <c:layout>
                <c:manualLayout>
                  <c:x val="6.260127810110648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F4-D346-8D8F-C5BDF6806473}"/>
                </c:ext>
              </c:extLst>
            </c:dLbl>
            <c:dLbl>
              <c:idx val="2"/>
              <c:layout>
                <c:manualLayout>
                  <c:x val="-4.3638253272032272E-3"/>
                  <c:y val="-4.24377813600666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F4-D346-8D8F-C5BDF6806473}"/>
                </c:ext>
              </c:extLst>
            </c:dLbl>
            <c:dLbl>
              <c:idx val="3"/>
              <c:layout>
                <c:manualLayout>
                  <c:x val="5.690593023698124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F4-D346-8D8F-C5BDF68064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4"/>
                <c:pt idx="0">
                  <c:v>Islamic Bank Assets</c:v>
                </c:pt>
                <c:pt idx="1">
                  <c:v>Sukuk</c:v>
                </c:pt>
                <c:pt idx="2">
                  <c:v>Islamic Funds</c:v>
                </c:pt>
                <c:pt idx="3">
                  <c:v>Takaful</c:v>
                </c:pt>
              </c:strCache>
            </c:strRef>
          </c:cat>
          <c:val>
            <c:numRef>
              <c:f>Sheet1!$C$4:$C$7</c:f>
              <c:numCache>
                <c:formatCode>General</c:formatCode>
                <c:ptCount val="4"/>
                <c:pt idx="0">
                  <c:v>1500</c:v>
                </c:pt>
                <c:pt idx="1">
                  <c:v>320</c:v>
                </c:pt>
                <c:pt idx="2">
                  <c:v>56</c:v>
                </c:pt>
                <c:pt idx="3">
                  <c:v>25</c:v>
                </c:pt>
              </c:numCache>
            </c:numRef>
          </c:val>
          <c:extLst>
            <c:ext xmlns:c16="http://schemas.microsoft.com/office/drawing/2014/chart" uri="{C3380CC4-5D6E-409C-BE32-E72D297353CC}">
              <c16:uniqueId val="{00000004-93F4-D346-8D8F-C5BDF6806473}"/>
            </c:ext>
          </c:extLst>
        </c:ser>
        <c:dLbls>
          <c:showLegendKey val="0"/>
          <c:showVal val="0"/>
          <c:showCatName val="0"/>
          <c:showSerName val="0"/>
          <c:showPercent val="0"/>
          <c:showBubbleSize val="0"/>
        </c:dLbls>
        <c:gapWidth val="115"/>
        <c:overlap val="-20"/>
        <c:axId val="454956896"/>
        <c:axId val="454948192"/>
      </c:barChart>
      <c:valAx>
        <c:axId val="454948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956896"/>
        <c:crosses val="autoZero"/>
        <c:crossBetween val="between"/>
      </c:valAx>
      <c:catAx>
        <c:axId val="45495689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9481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AU" dirty="0"/>
              <a:t>The</a:t>
            </a:r>
            <a:r>
              <a:rPr lang="en-AU" baseline="0" dirty="0"/>
              <a:t> Dominance of Banking, even with equity markets</a:t>
            </a:r>
            <a:endParaRPr lang="en-AU" dirty="0"/>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Sheet1!$B$4:$B$17</c:f>
              <c:strCache>
                <c:ptCount val="14"/>
                <c:pt idx="0">
                  <c:v>Islamic Bank Assets</c:v>
                </c:pt>
                <c:pt idx="1">
                  <c:v>Sukuk</c:v>
                </c:pt>
                <c:pt idx="2">
                  <c:v>Islamic Funds</c:v>
                </c:pt>
                <c:pt idx="3">
                  <c:v>Takaful</c:v>
                </c:pt>
                <c:pt idx="4">
                  <c:v>Indonesia</c:v>
                </c:pt>
                <c:pt idx="5">
                  <c:v>Saudi</c:v>
                </c:pt>
                <c:pt idx="6">
                  <c:v>Malaysia</c:v>
                </c:pt>
                <c:pt idx="7">
                  <c:v>UAE</c:v>
                </c:pt>
                <c:pt idx="8">
                  <c:v>Turkey</c:v>
                </c:pt>
                <c:pt idx="9">
                  <c:v>Qatar</c:v>
                </c:pt>
                <c:pt idx="10">
                  <c:v>Iran</c:v>
                </c:pt>
                <c:pt idx="11">
                  <c:v>Morocco</c:v>
                </c:pt>
                <c:pt idx="12">
                  <c:v>Egypt</c:v>
                </c:pt>
                <c:pt idx="13">
                  <c:v>Nigeria</c:v>
                </c:pt>
              </c:strCache>
            </c:strRef>
          </c:cat>
          <c:val>
            <c:numRef>
              <c:f>Sheet1!$C$4:$C$17</c:f>
              <c:numCache>
                <c:formatCode>General</c:formatCode>
                <c:ptCount val="14"/>
                <c:pt idx="0">
                  <c:v>1500</c:v>
                </c:pt>
                <c:pt idx="1">
                  <c:v>320</c:v>
                </c:pt>
                <c:pt idx="2">
                  <c:v>56</c:v>
                </c:pt>
                <c:pt idx="3">
                  <c:v>25</c:v>
                </c:pt>
                <c:pt idx="4">
                  <c:v>452.6</c:v>
                </c:pt>
                <c:pt idx="5">
                  <c:v>434</c:v>
                </c:pt>
                <c:pt idx="6">
                  <c:v>388</c:v>
                </c:pt>
                <c:pt idx="7">
                  <c:v>236</c:v>
                </c:pt>
                <c:pt idx="8">
                  <c:v>185</c:v>
                </c:pt>
                <c:pt idx="9">
                  <c:v>153</c:v>
                </c:pt>
                <c:pt idx="10">
                  <c:v>100</c:v>
                </c:pt>
                <c:pt idx="11">
                  <c:v>57.3</c:v>
                </c:pt>
                <c:pt idx="12">
                  <c:v>38.4</c:v>
                </c:pt>
                <c:pt idx="13">
                  <c:v>28.2</c:v>
                </c:pt>
              </c:numCache>
            </c:numRef>
          </c:val>
          <c:extLst>
            <c:ext xmlns:c16="http://schemas.microsoft.com/office/drawing/2014/chart" uri="{C3380CC4-5D6E-409C-BE32-E72D297353CC}">
              <c16:uniqueId val="{00000000-4D24-CD45-BDE4-B5D205F14174}"/>
            </c:ext>
          </c:extLst>
        </c:ser>
        <c:dLbls>
          <c:showLegendKey val="0"/>
          <c:showVal val="0"/>
          <c:showCatName val="0"/>
          <c:showSerName val="0"/>
          <c:showPercent val="0"/>
          <c:showBubbleSize val="0"/>
        </c:dLbls>
        <c:gapWidth val="247"/>
        <c:axId val="454946016"/>
        <c:axId val="454948736"/>
      </c:barChart>
      <c:catAx>
        <c:axId val="45494601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54948736"/>
        <c:crosses val="autoZero"/>
        <c:auto val="1"/>
        <c:lblAlgn val="ctr"/>
        <c:lblOffset val="100"/>
        <c:noMultiLvlLbl val="0"/>
      </c:catAx>
      <c:valAx>
        <c:axId val="4549487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5494601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345-5144-B892-F314A8405F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345-5144-B892-F314A8405F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345-5144-B892-F314A8405F8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345-5144-B892-F314A8405F8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345-5144-B892-F314A8405F8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345-5144-B892-F314A8405F8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B345-5144-B892-F314A8405F81}"/>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B345-5144-B892-F314A8405F81}"/>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B345-5144-B892-F314A8405F81}"/>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B345-5144-B892-F314A8405F81}"/>
              </c:ext>
            </c:extLst>
          </c:dPt>
          <c:dLbls>
            <c:dLbl>
              <c:idx val="3"/>
              <c:layout>
                <c:manualLayout>
                  <c:x val="0.11744860017497813"/>
                  <c:y val="-0.3942501458151064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345-5144-B892-F314A8405F81}"/>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B-B345-5144-B892-F314A8405F8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'Issuance by Contract '!$A$3:$A$12</c:f>
              <c:strCache>
                <c:ptCount val="10"/>
                <c:pt idx="0">
                  <c:v>Wakalah</c:v>
                </c:pt>
                <c:pt idx="1">
                  <c:v>Salam</c:v>
                </c:pt>
                <c:pt idx="2">
                  <c:v>Musharakah</c:v>
                </c:pt>
                <c:pt idx="3">
                  <c:v>Murabahah</c:v>
                </c:pt>
                <c:pt idx="4">
                  <c:v>Mudharabah</c:v>
                </c:pt>
                <c:pt idx="5">
                  <c:v>Ijarah</c:v>
                </c:pt>
                <c:pt idx="6">
                  <c:v>Hybrid</c:v>
                </c:pt>
                <c:pt idx="7">
                  <c:v>Istisna'</c:v>
                </c:pt>
                <c:pt idx="8">
                  <c:v>Bai Bithaman Ajil</c:v>
                </c:pt>
                <c:pt idx="9">
                  <c:v>Others</c:v>
                </c:pt>
              </c:strCache>
            </c:strRef>
          </c:cat>
          <c:val>
            <c:numRef>
              <c:f>'Issuance by Contract '!$L$3:$L$12</c:f>
              <c:numCache>
                <c:formatCode>General</c:formatCode>
                <c:ptCount val="10"/>
                <c:pt idx="0">
                  <c:v>27658</c:v>
                </c:pt>
                <c:pt idx="1">
                  <c:v>6643</c:v>
                </c:pt>
                <c:pt idx="2">
                  <c:v>86662</c:v>
                </c:pt>
                <c:pt idx="3">
                  <c:v>305723</c:v>
                </c:pt>
                <c:pt idx="4">
                  <c:v>19977</c:v>
                </c:pt>
                <c:pt idx="5">
                  <c:v>142530</c:v>
                </c:pt>
                <c:pt idx="6">
                  <c:v>36414</c:v>
                </c:pt>
                <c:pt idx="7">
                  <c:v>3487</c:v>
                </c:pt>
                <c:pt idx="8">
                  <c:v>34775</c:v>
                </c:pt>
                <c:pt idx="9">
                  <c:v>6598</c:v>
                </c:pt>
              </c:numCache>
            </c:numRef>
          </c:val>
          <c:extLst>
            <c:ext xmlns:c16="http://schemas.microsoft.com/office/drawing/2014/chart" uri="{C3380CC4-5D6E-409C-BE32-E72D297353CC}">
              <c16:uniqueId val="{00000014-B345-5144-B892-F314A8405F81}"/>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Global Outstanding Sukuk by Tenure</a:t>
            </a:r>
          </a:p>
          <a:p>
            <a:pPr>
              <a:defRPr/>
            </a:pPr>
            <a:r>
              <a:rPr lang="en-US"/>
              <a:t>as at August 2018 </a:t>
            </a:r>
          </a:p>
        </c:rich>
      </c:tx>
      <c:layout>
        <c:manualLayout>
          <c:xMode val="edge"/>
          <c:yMode val="edge"/>
          <c:x val="0.28834260204070411"/>
          <c:y val="1.3745704467353952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7.3307229001438115E-2"/>
          <c:y val="0.19156636296159221"/>
          <c:w val="0.90017076979301636"/>
          <c:h val="0.60865747243540147"/>
        </c:manualLayout>
      </c:layout>
      <c:barChart>
        <c:barDir val="col"/>
        <c:grouping val="clustered"/>
        <c:varyColors val="0"/>
        <c:ser>
          <c:idx val="0"/>
          <c:order val="0"/>
          <c:tx>
            <c:strRef>
              <c:f>'[Assignment 25 Prof Obiy - Copy.xlsx]Sheet1'!$B$3:$E$3</c:f>
              <c:strCache>
                <c:ptCount val="4"/>
                <c:pt idx="0">
                  <c:v>5 Years or Less</c:v>
                </c:pt>
                <c:pt idx="1">
                  <c:v>6 years - 10 years</c:v>
                </c:pt>
                <c:pt idx="2">
                  <c:v>10 years - 14 years</c:v>
                </c:pt>
                <c:pt idx="3">
                  <c:v>15 years and above</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Pt>
            <c:idx val="0"/>
            <c:invertIfNegative val="0"/>
            <c:bubble3D val="0"/>
            <c:spPr>
              <a:solidFill>
                <a:schemeClr val="accent2">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extLst>
              <c:ext xmlns:c16="http://schemas.microsoft.com/office/drawing/2014/chart" uri="{C3380CC4-5D6E-409C-BE32-E72D297353CC}">
                <c16:uniqueId val="{00000001-3FAB-2D4F-8451-B0A1144C3FA6}"/>
              </c:ext>
            </c:extLst>
          </c:dPt>
          <c:dPt>
            <c:idx val="1"/>
            <c:invertIfNegative val="0"/>
            <c:bubble3D val="0"/>
            <c:spPr>
              <a:solidFill>
                <a:schemeClr val="accent2">
                  <a:lumMod val="60000"/>
                  <a:lumOff val="4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extLst>
              <c:ext xmlns:c16="http://schemas.microsoft.com/office/drawing/2014/chart" uri="{C3380CC4-5D6E-409C-BE32-E72D297353CC}">
                <c16:uniqueId val="{00000003-3FAB-2D4F-8451-B0A1144C3FA6}"/>
              </c:ext>
            </c:extLst>
          </c:dPt>
          <c:dPt>
            <c:idx val="2"/>
            <c:invertIfNegative val="0"/>
            <c:bubble3D val="0"/>
            <c:spPr>
              <a:solidFill>
                <a:schemeClr val="accent6">
                  <a:lumMod val="60000"/>
                  <a:lumOff val="4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extLst>
              <c:ext xmlns:c16="http://schemas.microsoft.com/office/drawing/2014/chart" uri="{C3380CC4-5D6E-409C-BE32-E72D297353CC}">
                <c16:uniqueId val="{00000005-3FAB-2D4F-8451-B0A1144C3FA6}"/>
              </c:ext>
            </c:extLst>
          </c:dPt>
          <c:dPt>
            <c:idx val="3"/>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extLst>
              <c:ext xmlns:c16="http://schemas.microsoft.com/office/drawing/2014/chart" uri="{C3380CC4-5D6E-409C-BE32-E72D297353CC}">
                <c16:uniqueId val="{00000007-3FAB-2D4F-8451-B0A1144C3FA6}"/>
              </c:ext>
            </c:extLst>
          </c:dPt>
          <c:dLbls>
            <c:dLbl>
              <c:idx val="0"/>
              <c:tx>
                <c:rich>
                  <a:bodyPr/>
                  <a:lstStyle/>
                  <a:p>
                    <a:fld id="{38AA3CC8-BE4B-4129-9631-C94FD544138F}"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AB-2D4F-8451-B0A1144C3FA6}"/>
                </c:ext>
              </c:extLst>
            </c:dLbl>
            <c:dLbl>
              <c:idx val="1"/>
              <c:tx>
                <c:rich>
                  <a:bodyPr/>
                  <a:lstStyle/>
                  <a:p>
                    <a:fld id="{F058E470-57CD-4583-A664-E7EBFCBC03E2}" type="VALUE">
                      <a:rPr lang="en-US"/>
                      <a:pPr/>
                      <a:t>[VALUE]</a:t>
                    </a:fld>
                    <a:endParaRPr lang="en-US"/>
                  </a:p>
                  <a:p>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AB-2D4F-8451-B0A1144C3FA6}"/>
                </c:ext>
              </c:extLst>
            </c:dLbl>
            <c:dLbl>
              <c:idx val="2"/>
              <c:tx>
                <c:rich>
                  <a:bodyPr/>
                  <a:lstStyle/>
                  <a:p>
                    <a:fld id="{372765CD-B9CB-4947-953E-25E9A4653BD7}"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FAB-2D4F-8451-B0A1144C3FA6}"/>
                </c:ext>
              </c:extLst>
            </c:dLbl>
            <c:dLbl>
              <c:idx val="3"/>
              <c:tx>
                <c:rich>
                  <a:bodyPr/>
                  <a:lstStyle/>
                  <a:p>
                    <a:fld id="{FFCE4734-E540-4588-8FE1-1829890CAEE6}" type="VALUE">
                      <a:rPr lang="en-US"/>
                      <a:pPr/>
                      <a:t>[VALUE]</a:t>
                    </a:fld>
                    <a:r>
                      <a:rPr lang="en-US"/>
                      <a:t> </a:t>
                    </a:r>
                  </a:p>
                  <a:p>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FAB-2D4F-8451-B0A1144C3FA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'[Assignment 25 Prof Obiy - Copy.xlsx]Sheet1'!$B$3:$E$3</c:f>
              <c:strCache>
                <c:ptCount val="4"/>
                <c:pt idx="0">
                  <c:v>5 Years or Less</c:v>
                </c:pt>
                <c:pt idx="1">
                  <c:v>6 years - 10 years</c:v>
                </c:pt>
                <c:pt idx="2">
                  <c:v>10 years - 14 years</c:v>
                </c:pt>
                <c:pt idx="3">
                  <c:v>15 years and above</c:v>
                </c:pt>
              </c:strCache>
            </c:strRef>
          </c:cat>
          <c:val>
            <c:numRef>
              <c:f>'[Assignment 25 Prof Obiy - Copy.xlsx]Sheet1'!$B$4:$E$4</c:f>
              <c:numCache>
                <c:formatCode>0%</c:formatCode>
                <c:ptCount val="4"/>
                <c:pt idx="0">
                  <c:v>0.33227063407722279</c:v>
                </c:pt>
                <c:pt idx="1">
                  <c:v>0.2104144527098831</c:v>
                </c:pt>
                <c:pt idx="2">
                  <c:v>0.25</c:v>
                </c:pt>
                <c:pt idx="3">
                  <c:v>0.13</c:v>
                </c:pt>
              </c:numCache>
            </c:numRef>
          </c:val>
          <c:extLst>
            <c:ext xmlns:c16="http://schemas.microsoft.com/office/drawing/2014/chart" uri="{C3380CC4-5D6E-409C-BE32-E72D297353CC}">
              <c16:uniqueId val="{00000008-3FAB-2D4F-8451-B0A1144C3FA6}"/>
            </c:ext>
          </c:extLst>
        </c:ser>
        <c:dLbls>
          <c:dLblPos val="inEnd"/>
          <c:showLegendKey val="0"/>
          <c:showVal val="1"/>
          <c:showCatName val="0"/>
          <c:showSerName val="0"/>
          <c:showPercent val="0"/>
          <c:showBubbleSize val="0"/>
        </c:dLbls>
        <c:gapWidth val="41"/>
        <c:axId val="512271024"/>
        <c:axId val="512263952"/>
        <c:extLst>
          <c:ext xmlns:c15="http://schemas.microsoft.com/office/drawing/2012/chart" uri="{02D57815-91ED-43cb-92C2-25804820EDAC}">
            <c15:filteredBarSeries>
              <c15:ser>
                <c:idx val="1"/>
                <c:order val="1"/>
                <c:tx>
                  <c:strRef>
                    <c:extLst>
                      <c:ext uri="{02D57815-91ED-43cb-92C2-25804820EDAC}">
                        <c15:formulaRef>
                          <c15:sqref>'[Assignment 25 Prof Obiy - Copy.xlsx]Sheet1'!$B$4:$E$4</c15:sqref>
                        </c15:formulaRef>
                      </c:ext>
                    </c:extLst>
                    <c:strCache>
                      <c:ptCount val="4"/>
                      <c:pt idx="0">
                        <c:v>33%</c:v>
                      </c:pt>
                      <c:pt idx="1">
                        <c:v>21%</c:v>
                      </c:pt>
                      <c:pt idx="2">
                        <c:v>25%</c:v>
                      </c:pt>
                      <c:pt idx="3">
                        <c:v>13%</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extLst>
                    <c:ext xmlns:c16="http://schemas.microsoft.com/office/drawing/2014/chart" uri="{C3380CC4-5D6E-409C-BE32-E72D297353CC}">
                      <c16:uniqueId val="{00000009-3FAB-2D4F-8451-B0A1144C3FA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'[Assignment 25 Prof Obiy - Copy.xlsx]Sheet1'!$B$3:$E$3</c15:sqref>
                        </c15:formulaRef>
                      </c:ext>
                    </c:extLst>
                    <c:strCache>
                      <c:ptCount val="4"/>
                      <c:pt idx="0">
                        <c:v>5 Years or Less</c:v>
                      </c:pt>
                      <c:pt idx="1">
                        <c:v>6 years - 10 years</c:v>
                      </c:pt>
                      <c:pt idx="2">
                        <c:v>10 years - 14 years</c:v>
                      </c:pt>
                      <c:pt idx="3">
                        <c:v>15 years and above</c:v>
                      </c:pt>
                    </c:strCache>
                  </c:strRef>
                </c:cat>
                <c:val>
                  <c:numLit>
                    <c:formatCode>General</c:formatCode>
                    <c:ptCount val="1"/>
                    <c:pt idx="0">
                      <c:v>1</c:v>
                    </c:pt>
                  </c:numLit>
                </c:val>
                <c:extLst>
                  <c:ext xmlns:c16="http://schemas.microsoft.com/office/drawing/2014/chart" uri="{C3380CC4-5D6E-409C-BE32-E72D297353CC}">
                    <c16:uniqueId val="{0000000A-3FAB-2D4F-8451-B0A1144C3FA6}"/>
                  </c:ext>
                </c:extLst>
              </c15:ser>
            </c15:filteredBarSeries>
          </c:ext>
        </c:extLst>
      </c:barChart>
      <c:valAx>
        <c:axId val="512263952"/>
        <c:scaling>
          <c:orientation val="minMax"/>
        </c:scaling>
        <c:delete val="1"/>
        <c:axPos val="l"/>
        <c:numFmt formatCode="0%" sourceLinked="1"/>
        <c:majorTickMark val="none"/>
        <c:minorTickMark val="none"/>
        <c:tickLblPos val="nextTo"/>
        <c:crossAx val="512271024"/>
        <c:crosses val="autoZero"/>
        <c:crossBetween val="between"/>
      </c:valAx>
      <c:catAx>
        <c:axId val="512271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512263952"/>
        <c:crosses val="autoZero"/>
        <c:auto val="1"/>
        <c:lblAlgn val="ctr"/>
        <c:lblOffset val="100"/>
        <c:noMultiLvlLbl val="0"/>
      </c:cat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A81D4-8FCB-4AE6-8D24-38A71EDA270F}" type="doc">
      <dgm:prSet loTypeId="urn:microsoft.com/office/officeart/2005/8/layout/hierarchy5" loCatId="hierarchy" qsTypeId="urn:microsoft.com/office/officeart/2005/8/quickstyle/simple1" qsCatId="simple" csTypeId="urn:microsoft.com/office/officeart/2005/8/colors/colorful4" csCatId="colorful" phldr="1"/>
      <dgm:spPr/>
      <dgm:t>
        <a:bodyPr/>
        <a:lstStyle/>
        <a:p>
          <a:endParaRPr lang="en-MY"/>
        </a:p>
      </dgm:t>
    </dgm:pt>
    <dgm:pt modelId="{B912C096-960E-4226-BF74-23403FB3B4FD}">
      <dgm:prSet phldrT="[Text]" custT="1"/>
      <dgm:spPr>
        <a:xfrm>
          <a:off x="176" y="1895735"/>
          <a:ext cx="1410574" cy="569096"/>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MY" sz="2000" b="1">
              <a:solidFill>
                <a:srgbClr val="002060"/>
              </a:solidFill>
              <a:latin typeface="Calibri" panose="020F0502020204030204"/>
              <a:ea typeface="+mn-ea"/>
              <a:cs typeface="+mn-cs"/>
            </a:rPr>
            <a:t>New Project [Risk]</a:t>
          </a:r>
        </a:p>
      </dgm:t>
    </dgm:pt>
    <dgm:pt modelId="{8FC93BB1-D995-4DF5-A1E7-6993A2E81F67}" type="parTrans" cxnId="{AC831753-54B8-4646-A31C-13DC2AB06FE5}">
      <dgm:prSet/>
      <dgm:spPr/>
      <dgm:t>
        <a:bodyPr/>
        <a:lstStyle/>
        <a:p>
          <a:pPr algn="ctr"/>
          <a:endParaRPr lang="en-MY" sz="2400"/>
        </a:p>
      </dgm:t>
    </dgm:pt>
    <dgm:pt modelId="{34413CE0-0673-49AA-83F3-EFA7E8AE272F}" type="sibTrans" cxnId="{AC831753-54B8-4646-A31C-13DC2AB06FE5}">
      <dgm:prSet/>
      <dgm:spPr/>
      <dgm:t>
        <a:bodyPr/>
        <a:lstStyle/>
        <a:p>
          <a:pPr algn="ctr"/>
          <a:endParaRPr lang="en-MY" sz="2400"/>
        </a:p>
      </dgm:t>
    </dgm:pt>
    <dgm:pt modelId="{8076A91F-6867-453D-A857-B38EB05B1486}">
      <dgm:prSet phldrT="[Text]" custT="1"/>
      <dgm:spPr>
        <a:xfrm>
          <a:off x="1974980" y="386078"/>
          <a:ext cx="1410574" cy="705287"/>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MY" sz="1800">
              <a:solidFill>
                <a:sysClr val="window" lastClr="FFFFFF"/>
              </a:solidFill>
              <a:latin typeface="Calibri" panose="020F0502020204030204"/>
              <a:ea typeface="+mn-ea"/>
              <a:cs typeface="+mn-cs"/>
            </a:rPr>
            <a:t>Project risk is shared</a:t>
          </a:r>
        </a:p>
      </dgm:t>
    </dgm:pt>
    <dgm:pt modelId="{0C2844C1-054A-4824-80A9-D6707E18EE00}" type="parTrans" cxnId="{31BDCC38-1093-4D05-A00E-71B013789A2B}">
      <dgm:prSet custT="1"/>
      <dgm:spPr>
        <a:xfrm rot="17482528">
          <a:off x="918841" y="1444758"/>
          <a:ext cx="1548048" cy="29487"/>
        </a:xfrm>
        <a:noFill/>
        <a:ln w="12700" cap="flat" cmpd="sng" algn="ctr">
          <a:solidFill>
            <a:srgbClr val="4472C4">
              <a:hueOff val="0"/>
              <a:satOff val="0"/>
              <a:lumOff val="0"/>
              <a:alphaOff val="0"/>
            </a:srgbClr>
          </a:solidFill>
          <a:prstDash val="solid"/>
          <a:miter lim="800000"/>
        </a:ln>
        <a:effectLst/>
      </dgm:spPr>
      <dgm:t>
        <a:bodyPr/>
        <a:lstStyle/>
        <a:p>
          <a:pPr algn="ctr"/>
          <a:endParaRPr lang="en-MY" sz="800">
            <a:solidFill>
              <a:sysClr val="windowText" lastClr="000000">
                <a:hueOff val="0"/>
                <a:satOff val="0"/>
                <a:lumOff val="0"/>
                <a:alphaOff val="0"/>
              </a:sysClr>
            </a:solidFill>
            <a:latin typeface="Calibri" panose="020F0502020204030204"/>
            <a:ea typeface="+mn-ea"/>
            <a:cs typeface="+mn-cs"/>
          </a:endParaRPr>
        </a:p>
      </dgm:t>
    </dgm:pt>
    <dgm:pt modelId="{2C13647B-2560-4180-9203-23BE692F0B7B}" type="sibTrans" cxnId="{31BDCC38-1093-4D05-A00E-71B013789A2B}">
      <dgm:prSet/>
      <dgm:spPr/>
      <dgm:t>
        <a:bodyPr/>
        <a:lstStyle/>
        <a:p>
          <a:pPr algn="ctr"/>
          <a:endParaRPr lang="en-MY" sz="2400"/>
        </a:p>
      </dgm:t>
    </dgm:pt>
    <dgm:pt modelId="{E03CF962-FD3D-43E1-9566-9A90E5F20CE3}">
      <dgm:prSet phldrT="[Text]" custT="1"/>
      <dgm:spPr>
        <a:xfrm>
          <a:off x="3949784" y="231669"/>
          <a:ext cx="1745134" cy="1014104"/>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MY" sz="1600">
              <a:solidFill>
                <a:sysClr val="window" lastClr="FFFFFF"/>
              </a:solidFill>
              <a:latin typeface="Times New Roman" panose="02020603050405020304" pitchFamily="18" charset="0"/>
              <a:ea typeface="+mn-ea"/>
              <a:cs typeface="Times New Roman" panose="02020603050405020304" pitchFamily="18" charset="0"/>
            </a:rPr>
            <a:t>Lower risk as project risk is shared with new shareholders</a:t>
          </a:r>
        </a:p>
      </dgm:t>
    </dgm:pt>
    <dgm:pt modelId="{113C3340-B7CB-4B11-8100-C73AA3B879EB}" type="parTrans" cxnId="{31316E32-919D-4C45-8C34-280AB6D28C07}">
      <dgm:prSet custT="1"/>
      <dgm:spPr>
        <a:xfrm>
          <a:off x="3385554" y="723978"/>
          <a:ext cx="564229" cy="29487"/>
        </a:xfrm>
        <a:noFill/>
        <a:ln w="12700" cap="flat" cmpd="sng" algn="ctr">
          <a:solidFill>
            <a:srgbClr val="70AD47">
              <a:hueOff val="0"/>
              <a:satOff val="0"/>
              <a:lumOff val="0"/>
              <a:alphaOff val="0"/>
            </a:srgbClr>
          </a:solidFill>
          <a:prstDash val="solid"/>
          <a:miter lim="800000"/>
        </a:ln>
        <a:effectLst/>
      </dgm:spPr>
      <dgm:t>
        <a:bodyPr/>
        <a:lstStyle/>
        <a:p>
          <a:pPr algn="ctr"/>
          <a:endParaRPr lang="en-MY" sz="700">
            <a:solidFill>
              <a:sysClr val="windowText" lastClr="000000">
                <a:hueOff val="0"/>
                <a:satOff val="0"/>
                <a:lumOff val="0"/>
                <a:alphaOff val="0"/>
              </a:sysClr>
            </a:solidFill>
            <a:latin typeface="Calibri" panose="020F0502020204030204"/>
            <a:ea typeface="+mn-ea"/>
            <a:cs typeface="+mn-cs"/>
          </a:endParaRPr>
        </a:p>
      </dgm:t>
    </dgm:pt>
    <dgm:pt modelId="{1FEBA4BF-A607-4F13-96AF-1DAEA680393B}" type="sibTrans" cxnId="{31316E32-919D-4C45-8C34-280AB6D28C07}">
      <dgm:prSet/>
      <dgm:spPr/>
      <dgm:t>
        <a:bodyPr/>
        <a:lstStyle/>
        <a:p>
          <a:pPr algn="ctr"/>
          <a:endParaRPr lang="en-MY" sz="2400"/>
        </a:p>
      </dgm:t>
    </dgm:pt>
    <dgm:pt modelId="{710C8497-DC61-4CCF-8868-B75D52E82C3E}">
      <dgm:prSet phldrT="[Text]" custT="1"/>
      <dgm:spPr>
        <a:xfrm>
          <a:off x="1974980" y="1855272"/>
          <a:ext cx="1410574" cy="705287"/>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MY" sz="1800" dirty="0">
              <a:solidFill>
                <a:sysClr val="window" lastClr="FFFFFF"/>
              </a:solidFill>
              <a:latin typeface="Calibri" panose="020F0502020204030204"/>
              <a:ea typeface="+mn-ea"/>
              <a:cs typeface="+mn-cs"/>
            </a:rPr>
            <a:t>Project risk is </a:t>
          </a:r>
          <a:r>
            <a:rPr lang="en-MY" sz="1800" dirty="0" err="1">
              <a:solidFill>
                <a:sysClr val="window" lastClr="FFFFFF"/>
              </a:solidFill>
              <a:latin typeface="Calibri" panose="020F0502020204030204"/>
              <a:ea typeface="+mn-ea"/>
              <a:cs typeface="+mn-cs"/>
            </a:rPr>
            <a:t>transfered</a:t>
          </a:r>
          <a:r>
            <a:rPr lang="en-MY" sz="1800" dirty="0">
              <a:solidFill>
                <a:sysClr val="window" lastClr="FFFFFF"/>
              </a:solidFill>
              <a:latin typeface="Calibri" panose="020F0502020204030204"/>
              <a:ea typeface="+mn-ea"/>
              <a:cs typeface="+mn-cs"/>
            </a:rPr>
            <a:t> to equity holders</a:t>
          </a:r>
        </a:p>
      </dgm:t>
    </dgm:pt>
    <dgm:pt modelId="{D9B86D4F-97FC-4363-B03B-794F8D62228B}" type="parTrans" cxnId="{84349AD6-DB41-4B2B-835B-11E718C60DFF}">
      <dgm:prSet custT="1"/>
      <dgm:spPr>
        <a:xfrm rot="168229">
          <a:off x="1410412" y="2179356"/>
          <a:ext cx="564906" cy="29487"/>
        </a:xfrm>
        <a:noFill/>
        <a:ln w="12700" cap="flat" cmpd="sng" algn="ctr">
          <a:solidFill>
            <a:srgbClr val="4472C4">
              <a:hueOff val="0"/>
              <a:satOff val="0"/>
              <a:lumOff val="0"/>
              <a:alphaOff val="0"/>
            </a:srgbClr>
          </a:solidFill>
          <a:prstDash val="solid"/>
          <a:miter lim="800000"/>
        </a:ln>
        <a:effectLst/>
      </dgm:spPr>
      <dgm:t>
        <a:bodyPr/>
        <a:lstStyle/>
        <a:p>
          <a:pPr algn="ctr"/>
          <a:endParaRPr lang="en-MY" sz="700">
            <a:solidFill>
              <a:sysClr val="windowText" lastClr="000000">
                <a:hueOff val="0"/>
                <a:satOff val="0"/>
                <a:lumOff val="0"/>
                <a:alphaOff val="0"/>
              </a:sysClr>
            </a:solidFill>
            <a:latin typeface="Calibri" panose="020F0502020204030204"/>
            <a:ea typeface="+mn-ea"/>
            <a:cs typeface="+mn-cs"/>
          </a:endParaRPr>
        </a:p>
      </dgm:t>
    </dgm:pt>
    <dgm:pt modelId="{34752555-920E-4598-A738-FDEB2FFB7BB0}" type="sibTrans" cxnId="{84349AD6-DB41-4B2B-835B-11E718C60DFF}">
      <dgm:prSet/>
      <dgm:spPr/>
      <dgm:t>
        <a:bodyPr/>
        <a:lstStyle/>
        <a:p>
          <a:pPr algn="ctr"/>
          <a:endParaRPr lang="en-MY" sz="2400"/>
        </a:p>
      </dgm:t>
    </dgm:pt>
    <dgm:pt modelId="{96E775AD-25A9-4D0F-A5A1-87E488B60BFF}">
      <dgm:prSet phldrT="[Text]" custT="1"/>
      <dgm:spPr>
        <a:xfrm>
          <a:off x="3883050" y="1347081"/>
          <a:ext cx="1907914" cy="171269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MY" sz="1600">
              <a:solidFill>
                <a:sysClr val="window" lastClr="FFFFFF"/>
              </a:solidFill>
              <a:latin typeface="Times New Roman" panose="02020603050405020304" pitchFamily="18" charset="0"/>
              <a:ea typeface="+mn-ea"/>
              <a:cs typeface="Times New Roman" panose="02020603050405020304" pitchFamily="18" charset="0"/>
            </a:rPr>
            <a:t>Higher risk as (1) the same group of existing shareholders have to take on new project risk </a:t>
          </a:r>
        </a:p>
        <a:p>
          <a:pPr algn="ctr"/>
          <a:r>
            <a:rPr lang="en-MY" sz="1600">
              <a:solidFill>
                <a:sysClr val="window" lastClr="FFFFFF"/>
              </a:solidFill>
              <a:latin typeface="Times New Roman" panose="02020603050405020304" pitchFamily="18" charset="0"/>
              <a:ea typeface="+mn-ea"/>
              <a:cs typeface="Times New Roman" panose="02020603050405020304" pitchFamily="18" charset="0"/>
            </a:rPr>
            <a:t>+</a:t>
          </a:r>
        </a:p>
        <a:p>
          <a:pPr algn="ctr"/>
          <a:r>
            <a:rPr lang="en-MY" sz="1600">
              <a:solidFill>
                <a:sysClr val="window" lastClr="FFFFFF"/>
              </a:solidFill>
              <a:latin typeface="Times New Roman" panose="02020603050405020304" pitchFamily="18" charset="0"/>
              <a:ea typeface="+mn-ea"/>
              <a:cs typeface="Times New Roman" panose="02020603050405020304" pitchFamily="18" charset="0"/>
            </a:rPr>
            <a:t>(2) financing risk (leverage)</a:t>
          </a:r>
        </a:p>
      </dgm:t>
    </dgm:pt>
    <dgm:pt modelId="{8454727C-67BE-4002-A8CC-E6AECC0D192C}" type="parTrans" cxnId="{F6DCC191-CF53-4683-B4D8-351DCDFCAD9D}">
      <dgm:prSet custT="1"/>
      <dgm:spPr>
        <a:xfrm rot="21569005">
          <a:off x="3385544" y="2190929"/>
          <a:ext cx="497515" cy="29487"/>
        </a:xfrm>
        <a:noFill/>
        <a:ln w="12700" cap="flat" cmpd="sng" algn="ctr">
          <a:solidFill>
            <a:srgbClr val="70AD47">
              <a:hueOff val="0"/>
              <a:satOff val="0"/>
              <a:lumOff val="0"/>
              <a:alphaOff val="0"/>
            </a:srgbClr>
          </a:solidFill>
          <a:prstDash val="solid"/>
          <a:miter lim="800000"/>
        </a:ln>
        <a:effectLst/>
      </dgm:spPr>
      <dgm:t>
        <a:bodyPr/>
        <a:lstStyle/>
        <a:p>
          <a:pPr algn="ctr"/>
          <a:endParaRPr lang="en-MY" sz="700">
            <a:solidFill>
              <a:sysClr val="windowText" lastClr="000000">
                <a:hueOff val="0"/>
                <a:satOff val="0"/>
                <a:lumOff val="0"/>
                <a:alphaOff val="0"/>
              </a:sysClr>
            </a:solidFill>
            <a:latin typeface="Calibri" panose="020F0502020204030204"/>
            <a:ea typeface="+mn-ea"/>
            <a:cs typeface="+mn-cs"/>
          </a:endParaRPr>
        </a:p>
      </dgm:t>
    </dgm:pt>
    <dgm:pt modelId="{F7F6D9A7-80F9-4202-85FE-BD9754E4FC87}" type="sibTrans" cxnId="{F6DCC191-CF53-4683-B4D8-351DCDFCAD9D}">
      <dgm:prSet/>
      <dgm:spPr/>
      <dgm:t>
        <a:bodyPr/>
        <a:lstStyle/>
        <a:p>
          <a:pPr algn="ctr"/>
          <a:endParaRPr lang="en-MY" sz="2400"/>
        </a:p>
      </dgm:t>
    </dgm:pt>
    <dgm:pt modelId="{E41D8573-EB77-44CE-9163-1E8645B25627}">
      <dgm:prSet custT="1"/>
      <dgm:spPr>
        <a:xfrm>
          <a:off x="1965867" y="3506290"/>
          <a:ext cx="1410574" cy="705287"/>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AU" sz="1800">
              <a:solidFill>
                <a:sysClr val="window" lastClr="FFFFFF"/>
              </a:solidFill>
              <a:latin typeface="Calibri" panose="020F0502020204030204"/>
              <a:ea typeface="+mn-ea"/>
              <a:cs typeface="+mn-cs"/>
            </a:rPr>
            <a:t>Project risk is shared </a:t>
          </a:r>
        </a:p>
      </dgm:t>
    </dgm:pt>
    <dgm:pt modelId="{2DA2ED3F-801D-462F-AA76-F7AA15449147}" type="parTrans" cxnId="{F33B9A52-E100-4A5D-B82E-38B5F572ABDF}">
      <dgm:prSet custT="1"/>
      <dgm:spPr>
        <a:xfrm rot="4302080">
          <a:off x="804281" y="3004864"/>
          <a:ext cx="1768056" cy="29487"/>
        </a:xfrm>
        <a:noFill/>
        <a:ln w="12700" cap="flat" cmpd="sng" algn="ctr">
          <a:solidFill>
            <a:srgbClr val="4472C4">
              <a:hueOff val="0"/>
              <a:satOff val="0"/>
              <a:lumOff val="0"/>
              <a:alphaOff val="0"/>
            </a:srgbClr>
          </a:solidFill>
          <a:prstDash val="solid"/>
          <a:miter lim="800000"/>
        </a:ln>
        <a:effectLst/>
      </dgm:spPr>
      <dgm:t>
        <a:bodyPr/>
        <a:lstStyle/>
        <a:p>
          <a:pPr algn="ctr"/>
          <a:endParaRPr lang="en-AU" sz="900">
            <a:solidFill>
              <a:sysClr val="windowText" lastClr="000000">
                <a:hueOff val="0"/>
                <a:satOff val="0"/>
                <a:lumOff val="0"/>
                <a:alphaOff val="0"/>
              </a:sysClr>
            </a:solidFill>
            <a:latin typeface="Calibri" panose="020F0502020204030204"/>
            <a:ea typeface="+mn-ea"/>
            <a:cs typeface="+mn-cs"/>
          </a:endParaRPr>
        </a:p>
      </dgm:t>
    </dgm:pt>
    <dgm:pt modelId="{396974DB-4EDD-4D73-8FFA-01D0F856CC4E}" type="sibTrans" cxnId="{F33B9A52-E100-4A5D-B82E-38B5F572ABDF}">
      <dgm:prSet/>
      <dgm:spPr/>
      <dgm:t>
        <a:bodyPr/>
        <a:lstStyle/>
        <a:p>
          <a:pPr algn="ctr"/>
          <a:endParaRPr lang="en-AU" sz="2400"/>
        </a:p>
      </dgm:t>
    </dgm:pt>
    <dgm:pt modelId="{BB80F12D-6346-4BA8-BB4F-3AAF4B6E5F33}">
      <dgm:prSet custT="1"/>
      <dgm:spPr>
        <a:xfrm>
          <a:off x="3854443" y="3401728"/>
          <a:ext cx="1838768" cy="903571"/>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AU" sz="1600">
              <a:solidFill>
                <a:sysClr val="window" lastClr="FFFFFF"/>
              </a:solidFill>
              <a:latin typeface="Times New Roman" panose="02020603050405020304" pitchFamily="18" charset="0"/>
              <a:ea typeface="+mn-ea"/>
              <a:cs typeface="Times New Roman" panose="02020603050405020304" pitchFamily="18" charset="0"/>
            </a:rPr>
            <a:t>Lower risk as shared  with sukuk holders. Maximum risk limited to % of investment</a:t>
          </a:r>
        </a:p>
      </dgm:t>
    </dgm:pt>
    <dgm:pt modelId="{0CAECEA4-1E7A-496B-BB86-C8A18976AB69}" type="parTrans" cxnId="{E1556CFA-1451-4AD7-86F2-F6C096B08250}">
      <dgm:prSet custT="1"/>
      <dgm:spPr>
        <a:xfrm rot="21561025">
          <a:off x="3376426" y="3841480"/>
          <a:ext cx="478032" cy="29487"/>
        </a:xfrm>
        <a:noFill/>
        <a:ln w="12700" cap="flat" cmpd="sng" algn="ctr">
          <a:solidFill>
            <a:srgbClr val="70AD47">
              <a:hueOff val="0"/>
              <a:satOff val="0"/>
              <a:lumOff val="0"/>
              <a:alphaOff val="0"/>
            </a:srgbClr>
          </a:solidFill>
          <a:prstDash val="solid"/>
          <a:miter lim="800000"/>
        </a:ln>
        <a:effectLst/>
      </dgm:spPr>
      <dgm:t>
        <a:bodyPr/>
        <a:lstStyle/>
        <a:p>
          <a:pPr algn="ctr"/>
          <a:endParaRPr lang="en-AU" sz="700">
            <a:solidFill>
              <a:sysClr val="windowText" lastClr="000000">
                <a:hueOff val="0"/>
                <a:satOff val="0"/>
                <a:lumOff val="0"/>
                <a:alphaOff val="0"/>
              </a:sysClr>
            </a:solidFill>
            <a:latin typeface="Calibri" panose="020F0502020204030204"/>
            <a:ea typeface="+mn-ea"/>
            <a:cs typeface="+mn-cs"/>
          </a:endParaRPr>
        </a:p>
      </dgm:t>
    </dgm:pt>
    <dgm:pt modelId="{EB9950B6-96E6-4229-895C-50D157A5D139}" type="sibTrans" cxnId="{E1556CFA-1451-4AD7-86F2-F6C096B08250}">
      <dgm:prSet/>
      <dgm:spPr/>
      <dgm:t>
        <a:bodyPr/>
        <a:lstStyle/>
        <a:p>
          <a:pPr algn="ctr"/>
          <a:endParaRPr lang="en-AU" sz="2400"/>
        </a:p>
      </dgm:t>
    </dgm:pt>
    <dgm:pt modelId="{B37C2FF6-39C8-47FF-AB96-33D6FA615BF9}" type="pres">
      <dgm:prSet presAssocID="{6C7A81D4-8FCB-4AE6-8D24-38A71EDA270F}" presName="mainComposite" presStyleCnt="0">
        <dgm:presLayoutVars>
          <dgm:chPref val="1"/>
          <dgm:dir/>
          <dgm:animOne val="branch"/>
          <dgm:animLvl val="lvl"/>
          <dgm:resizeHandles val="exact"/>
        </dgm:presLayoutVars>
      </dgm:prSet>
      <dgm:spPr/>
    </dgm:pt>
    <dgm:pt modelId="{7E0E3A52-7324-497F-B582-8710F0AEA834}" type="pres">
      <dgm:prSet presAssocID="{6C7A81D4-8FCB-4AE6-8D24-38A71EDA270F}" presName="hierFlow" presStyleCnt="0"/>
      <dgm:spPr/>
    </dgm:pt>
    <dgm:pt modelId="{AB44D1FA-2CA6-457C-96C4-1F37801951CA}" type="pres">
      <dgm:prSet presAssocID="{6C7A81D4-8FCB-4AE6-8D24-38A71EDA270F}" presName="hierChild1" presStyleCnt="0">
        <dgm:presLayoutVars>
          <dgm:chPref val="1"/>
          <dgm:animOne val="branch"/>
          <dgm:animLvl val="lvl"/>
        </dgm:presLayoutVars>
      </dgm:prSet>
      <dgm:spPr/>
    </dgm:pt>
    <dgm:pt modelId="{A71A6543-5594-49B0-A061-0CAB55B10379}" type="pres">
      <dgm:prSet presAssocID="{B912C096-960E-4226-BF74-23403FB3B4FD}" presName="Name17" presStyleCnt="0"/>
      <dgm:spPr/>
    </dgm:pt>
    <dgm:pt modelId="{FDED069D-1D2C-47EB-9D52-2118B0929581}" type="pres">
      <dgm:prSet presAssocID="{B912C096-960E-4226-BF74-23403FB3B4FD}" presName="level1Shape" presStyleLbl="node0" presStyleIdx="0" presStyleCnt="1" custScaleY="80690">
        <dgm:presLayoutVars>
          <dgm:chPref val="3"/>
        </dgm:presLayoutVars>
      </dgm:prSet>
      <dgm:spPr>
        <a:prstGeom prst="roundRect">
          <a:avLst>
            <a:gd name="adj" fmla="val 10000"/>
          </a:avLst>
        </a:prstGeom>
      </dgm:spPr>
    </dgm:pt>
    <dgm:pt modelId="{C105FBAC-3DAF-405D-89FD-C045D7051E42}" type="pres">
      <dgm:prSet presAssocID="{B912C096-960E-4226-BF74-23403FB3B4FD}" presName="hierChild2" presStyleCnt="0"/>
      <dgm:spPr/>
    </dgm:pt>
    <dgm:pt modelId="{411E1C44-D291-429B-9023-6F7959195CF1}" type="pres">
      <dgm:prSet presAssocID="{0C2844C1-054A-4824-80A9-D6707E18EE00}" presName="Name25" presStyleLbl="parChTrans1D2" presStyleIdx="0" presStyleCnt="3"/>
      <dgm:spPr>
        <a:custGeom>
          <a:avLst/>
          <a:gdLst/>
          <a:ahLst/>
          <a:cxnLst/>
          <a:rect l="0" t="0" r="0" b="0"/>
          <a:pathLst>
            <a:path>
              <a:moveTo>
                <a:pt x="0" y="14743"/>
              </a:moveTo>
              <a:lnTo>
                <a:pt x="1548048" y="14743"/>
              </a:lnTo>
            </a:path>
          </a:pathLst>
        </a:custGeom>
      </dgm:spPr>
    </dgm:pt>
    <dgm:pt modelId="{44F12263-2279-4122-AFEE-5DCC9176812A}" type="pres">
      <dgm:prSet presAssocID="{0C2844C1-054A-4824-80A9-D6707E18EE00}" presName="connTx" presStyleLbl="parChTrans1D2" presStyleIdx="0" presStyleCnt="3"/>
      <dgm:spPr/>
    </dgm:pt>
    <dgm:pt modelId="{61C107D9-521B-479E-9A87-C1008289B3CA}" type="pres">
      <dgm:prSet presAssocID="{8076A91F-6867-453D-A857-B38EB05B1486}" presName="Name30" presStyleCnt="0"/>
      <dgm:spPr/>
    </dgm:pt>
    <dgm:pt modelId="{5EDD2605-C873-4093-9C21-30B3170F59BA}" type="pres">
      <dgm:prSet presAssocID="{8076A91F-6867-453D-A857-B38EB05B1486}" presName="level2Shape" presStyleLbl="node2" presStyleIdx="0" presStyleCnt="3" custScaleY="82297"/>
      <dgm:spPr>
        <a:prstGeom prst="roundRect">
          <a:avLst>
            <a:gd name="adj" fmla="val 10000"/>
          </a:avLst>
        </a:prstGeom>
      </dgm:spPr>
    </dgm:pt>
    <dgm:pt modelId="{6D78ED40-B433-4F0D-9E54-4D16FA5973E9}" type="pres">
      <dgm:prSet presAssocID="{8076A91F-6867-453D-A857-B38EB05B1486}" presName="hierChild3" presStyleCnt="0"/>
      <dgm:spPr/>
    </dgm:pt>
    <dgm:pt modelId="{DA8A6F44-A791-4F60-8D40-12F044D4869B}" type="pres">
      <dgm:prSet presAssocID="{113C3340-B7CB-4B11-8100-C73AA3B879EB}" presName="Name25" presStyleLbl="parChTrans1D3" presStyleIdx="0" presStyleCnt="3"/>
      <dgm:spPr>
        <a:custGeom>
          <a:avLst/>
          <a:gdLst/>
          <a:ahLst/>
          <a:cxnLst/>
          <a:rect l="0" t="0" r="0" b="0"/>
          <a:pathLst>
            <a:path>
              <a:moveTo>
                <a:pt x="0" y="14743"/>
              </a:moveTo>
              <a:lnTo>
                <a:pt x="564229" y="14743"/>
              </a:lnTo>
            </a:path>
          </a:pathLst>
        </a:custGeom>
      </dgm:spPr>
    </dgm:pt>
    <dgm:pt modelId="{A56A73D6-1C7A-46AB-9030-C956591B3B1F}" type="pres">
      <dgm:prSet presAssocID="{113C3340-B7CB-4B11-8100-C73AA3B879EB}" presName="connTx" presStyleLbl="parChTrans1D3" presStyleIdx="0" presStyleCnt="3"/>
      <dgm:spPr/>
    </dgm:pt>
    <dgm:pt modelId="{D7B45734-A0AF-4DD7-93C9-71A371867978}" type="pres">
      <dgm:prSet presAssocID="{E03CF962-FD3D-43E1-9566-9A90E5F20CE3}" presName="Name30" presStyleCnt="0"/>
      <dgm:spPr/>
    </dgm:pt>
    <dgm:pt modelId="{883DD3D1-78A4-4A55-B3D4-FDC73A08FC54}" type="pres">
      <dgm:prSet presAssocID="{E03CF962-FD3D-43E1-9566-9A90E5F20CE3}" presName="level2Shape" presStyleLbl="node3" presStyleIdx="0" presStyleCnt="3" custScaleX="123718" custScaleY="143786"/>
      <dgm:spPr>
        <a:prstGeom prst="roundRect">
          <a:avLst>
            <a:gd name="adj" fmla="val 10000"/>
          </a:avLst>
        </a:prstGeom>
      </dgm:spPr>
    </dgm:pt>
    <dgm:pt modelId="{B8DB4492-03FC-449E-A967-30BE8A83053D}" type="pres">
      <dgm:prSet presAssocID="{E03CF962-FD3D-43E1-9566-9A90E5F20CE3}" presName="hierChild3" presStyleCnt="0"/>
      <dgm:spPr/>
    </dgm:pt>
    <dgm:pt modelId="{A5FE306C-6E60-484A-95C5-96C174A71AC6}" type="pres">
      <dgm:prSet presAssocID="{D9B86D4F-97FC-4363-B03B-794F8D62228B}" presName="Name25" presStyleLbl="parChTrans1D2" presStyleIdx="1" presStyleCnt="3"/>
      <dgm:spPr>
        <a:custGeom>
          <a:avLst/>
          <a:gdLst/>
          <a:ahLst/>
          <a:cxnLst/>
          <a:rect l="0" t="0" r="0" b="0"/>
          <a:pathLst>
            <a:path>
              <a:moveTo>
                <a:pt x="0" y="14743"/>
              </a:moveTo>
              <a:lnTo>
                <a:pt x="564906" y="14743"/>
              </a:lnTo>
            </a:path>
          </a:pathLst>
        </a:custGeom>
      </dgm:spPr>
    </dgm:pt>
    <dgm:pt modelId="{36E37221-96EC-4F24-A245-10270E50F61B}" type="pres">
      <dgm:prSet presAssocID="{D9B86D4F-97FC-4363-B03B-794F8D62228B}" presName="connTx" presStyleLbl="parChTrans1D2" presStyleIdx="1" presStyleCnt="3"/>
      <dgm:spPr/>
    </dgm:pt>
    <dgm:pt modelId="{AC0537A7-7FA0-4998-8788-363B8EE82AD1}" type="pres">
      <dgm:prSet presAssocID="{710C8497-DC61-4CCF-8868-B75D52E82C3E}" presName="Name30" presStyleCnt="0"/>
      <dgm:spPr/>
    </dgm:pt>
    <dgm:pt modelId="{DBB17E7C-9FEA-4D23-9FD5-1CBC32E80CE7}" type="pres">
      <dgm:prSet presAssocID="{710C8497-DC61-4CCF-8868-B75D52E82C3E}" presName="level2Shape" presStyleLbl="node2" presStyleIdx="1" presStyleCnt="3"/>
      <dgm:spPr>
        <a:prstGeom prst="roundRect">
          <a:avLst>
            <a:gd name="adj" fmla="val 10000"/>
          </a:avLst>
        </a:prstGeom>
      </dgm:spPr>
    </dgm:pt>
    <dgm:pt modelId="{E6B781DF-1368-472E-A8AF-F8BF8711D0D6}" type="pres">
      <dgm:prSet presAssocID="{710C8497-DC61-4CCF-8868-B75D52E82C3E}" presName="hierChild3" presStyleCnt="0"/>
      <dgm:spPr/>
    </dgm:pt>
    <dgm:pt modelId="{834D20BA-A063-4342-AB1E-941DBDCCC0D1}" type="pres">
      <dgm:prSet presAssocID="{8454727C-67BE-4002-A8CC-E6AECC0D192C}" presName="Name25" presStyleLbl="parChTrans1D3" presStyleIdx="1" presStyleCnt="3"/>
      <dgm:spPr>
        <a:custGeom>
          <a:avLst/>
          <a:gdLst/>
          <a:ahLst/>
          <a:cxnLst/>
          <a:rect l="0" t="0" r="0" b="0"/>
          <a:pathLst>
            <a:path>
              <a:moveTo>
                <a:pt x="0" y="14743"/>
              </a:moveTo>
              <a:lnTo>
                <a:pt x="497515" y="14743"/>
              </a:lnTo>
            </a:path>
          </a:pathLst>
        </a:custGeom>
      </dgm:spPr>
    </dgm:pt>
    <dgm:pt modelId="{D3DEA8DE-3449-46D8-BAB6-D3C07B2DBF30}" type="pres">
      <dgm:prSet presAssocID="{8454727C-67BE-4002-A8CC-E6AECC0D192C}" presName="connTx" presStyleLbl="parChTrans1D3" presStyleIdx="1" presStyleCnt="3"/>
      <dgm:spPr/>
    </dgm:pt>
    <dgm:pt modelId="{A439F7EA-A3CD-4766-891A-92FEEC691583}" type="pres">
      <dgm:prSet presAssocID="{96E775AD-25A9-4D0F-A5A1-87E488B60BFF}" presName="Name30" presStyleCnt="0"/>
      <dgm:spPr/>
    </dgm:pt>
    <dgm:pt modelId="{6876D54D-051D-4DAB-BEC8-4B9269F6BB4D}" type="pres">
      <dgm:prSet presAssocID="{96E775AD-25A9-4D0F-A5A1-87E488B60BFF}" presName="level2Shape" presStyleLbl="node3" presStyleIdx="1" presStyleCnt="3" custScaleX="135258" custScaleY="242837" custLinFactNeighborX="-4731" custLinFactNeighborY="-636"/>
      <dgm:spPr>
        <a:prstGeom prst="roundRect">
          <a:avLst>
            <a:gd name="adj" fmla="val 10000"/>
          </a:avLst>
        </a:prstGeom>
      </dgm:spPr>
    </dgm:pt>
    <dgm:pt modelId="{65031A00-09D2-43DA-816A-DF049CA3E0E8}" type="pres">
      <dgm:prSet presAssocID="{96E775AD-25A9-4D0F-A5A1-87E488B60BFF}" presName="hierChild3" presStyleCnt="0"/>
      <dgm:spPr/>
    </dgm:pt>
    <dgm:pt modelId="{9CB92FA5-D4C4-4F97-94F7-73F29B6F3B2A}" type="pres">
      <dgm:prSet presAssocID="{2DA2ED3F-801D-462F-AA76-F7AA15449147}" presName="Name25" presStyleLbl="parChTrans1D2" presStyleIdx="2" presStyleCnt="3"/>
      <dgm:spPr>
        <a:custGeom>
          <a:avLst/>
          <a:gdLst/>
          <a:ahLst/>
          <a:cxnLst/>
          <a:rect l="0" t="0" r="0" b="0"/>
          <a:pathLst>
            <a:path>
              <a:moveTo>
                <a:pt x="0" y="14743"/>
              </a:moveTo>
              <a:lnTo>
                <a:pt x="1768056" y="14743"/>
              </a:lnTo>
            </a:path>
          </a:pathLst>
        </a:custGeom>
      </dgm:spPr>
    </dgm:pt>
    <dgm:pt modelId="{C18BF989-21AF-4421-9C23-F552BDEB200C}" type="pres">
      <dgm:prSet presAssocID="{2DA2ED3F-801D-462F-AA76-F7AA15449147}" presName="connTx" presStyleLbl="parChTrans1D2" presStyleIdx="2" presStyleCnt="3"/>
      <dgm:spPr/>
    </dgm:pt>
    <dgm:pt modelId="{254617F5-4031-4E47-95AD-10E89712405E}" type="pres">
      <dgm:prSet presAssocID="{E41D8573-EB77-44CE-9163-1E8645B25627}" presName="Name30" presStyleCnt="0"/>
      <dgm:spPr/>
    </dgm:pt>
    <dgm:pt modelId="{4242D607-FA58-456C-9C1A-E3647714A65A}" type="pres">
      <dgm:prSet presAssocID="{E41D8573-EB77-44CE-9163-1E8645B25627}" presName="level2Shape" presStyleLbl="node2" presStyleIdx="2" presStyleCnt="3" custLinFactNeighborX="-646" custLinFactNeighborY="33616"/>
      <dgm:spPr>
        <a:prstGeom prst="roundRect">
          <a:avLst>
            <a:gd name="adj" fmla="val 10000"/>
          </a:avLst>
        </a:prstGeom>
      </dgm:spPr>
    </dgm:pt>
    <dgm:pt modelId="{A21FA277-36C3-4EF8-8D00-BA20D71EEA57}" type="pres">
      <dgm:prSet presAssocID="{E41D8573-EB77-44CE-9163-1E8645B25627}" presName="hierChild3" presStyleCnt="0"/>
      <dgm:spPr/>
    </dgm:pt>
    <dgm:pt modelId="{A0F72734-3275-44DF-9A68-A3B2CD4EB869}" type="pres">
      <dgm:prSet presAssocID="{0CAECEA4-1E7A-496B-BB86-C8A18976AB69}" presName="Name25" presStyleLbl="parChTrans1D3" presStyleIdx="2" presStyleCnt="3"/>
      <dgm:spPr>
        <a:custGeom>
          <a:avLst/>
          <a:gdLst/>
          <a:ahLst/>
          <a:cxnLst/>
          <a:rect l="0" t="0" r="0" b="0"/>
          <a:pathLst>
            <a:path>
              <a:moveTo>
                <a:pt x="0" y="14743"/>
              </a:moveTo>
              <a:lnTo>
                <a:pt x="478032" y="14743"/>
              </a:lnTo>
            </a:path>
          </a:pathLst>
        </a:custGeom>
      </dgm:spPr>
    </dgm:pt>
    <dgm:pt modelId="{6FEDFE3D-3A2F-4B69-A799-9F30C1F93B71}" type="pres">
      <dgm:prSet presAssocID="{0CAECEA4-1E7A-496B-BB86-C8A18976AB69}" presName="connTx" presStyleLbl="parChTrans1D3" presStyleIdx="2" presStyleCnt="3"/>
      <dgm:spPr/>
    </dgm:pt>
    <dgm:pt modelId="{02C3CFC7-99AC-4510-B9C0-5E1A7C787CF5}" type="pres">
      <dgm:prSet presAssocID="{BB80F12D-6346-4BA8-BB4F-3AAF4B6E5F33}" presName="Name30" presStyleCnt="0"/>
      <dgm:spPr/>
    </dgm:pt>
    <dgm:pt modelId="{94CA0FA7-F9E1-4626-BA43-78A835EB87B3}" type="pres">
      <dgm:prSet presAssocID="{BB80F12D-6346-4BA8-BB4F-3AAF4B6E5F33}" presName="level2Shape" presStyleLbl="node3" presStyleIdx="2" presStyleCnt="3" custScaleX="130356" custScaleY="128114" custLinFactNeighborX="-6759" custLinFactNeighborY="47309"/>
      <dgm:spPr>
        <a:prstGeom prst="roundRect">
          <a:avLst>
            <a:gd name="adj" fmla="val 10000"/>
          </a:avLst>
        </a:prstGeom>
      </dgm:spPr>
    </dgm:pt>
    <dgm:pt modelId="{C043E7E6-87DE-4797-B02F-409D79392179}" type="pres">
      <dgm:prSet presAssocID="{BB80F12D-6346-4BA8-BB4F-3AAF4B6E5F33}" presName="hierChild3" presStyleCnt="0"/>
      <dgm:spPr/>
    </dgm:pt>
    <dgm:pt modelId="{9EED666B-0E54-42A9-A54D-BA3720D7E139}" type="pres">
      <dgm:prSet presAssocID="{6C7A81D4-8FCB-4AE6-8D24-38A71EDA270F}" presName="bgShapesFlow" presStyleCnt="0"/>
      <dgm:spPr/>
    </dgm:pt>
  </dgm:ptLst>
  <dgm:cxnLst>
    <dgm:cxn modelId="{63129D0D-05DE-4FE0-8E40-4914852BF07E}" type="presOf" srcId="{8454727C-67BE-4002-A8CC-E6AECC0D192C}" destId="{D3DEA8DE-3449-46D8-BAB6-D3C07B2DBF30}" srcOrd="1" destOrd="0" presId="urn:microsoft.com/office/officeart/2005/8/layout/hierarchy5"/>
    <dgm:cxn modelId="{4AB2F510-06B8-4EB4-8C4E-B079466B3105}" type="presOf" srcId="{8454727C-67BE-4002-A8CC-E6AECC0D192C}" destId="{834D20BA-A063-4342-AB1E-941DBDCCC0D1}" srcOrd="0" destOrd="0" presId="urn:microsoft.com/office/officeart/2005/8/layout/hierarchy5"/>
    <dgm:cxn modelId="{871DED11-B85E-463E-905C-3A5CD3ADF815}" type="presOf" srcId="{0CAECEA4-1E7A-496B-BB86-C8A18976AB69}" destId="{6FEDFE3D-3A2F-4B69-A799-9F30C1F93B71}" srcOrd="1" destOrd="0" presId="urn:microsoft.com/office/officeart/2005/8/layout/hierarchy5"/>
    <dgm:cxn modelId="{3CEDF123-344F-4CAF-BB20-D029CB5B1A7C}" type="presOf" srcId="{2DA2ED3F-801D-462F-AA76-F7AA15449147}" destId="{9CB92FA5-D4C4-4F97-94F7-73F29B6F3B2A}" srcOrd="0" destOrd="0" presId="urn:microsoft.com/office/officeart/2005/8/layout/hierarchy5"/>
    <dgm:cxn modelId="{DB12A026-14BE-4251-BEB9-AE839BF9FD49}" type="presOf" srcId="{BB80F12D-6346-4BA8-BB4F-3AAF4B6E5F33}" destId="{94CA0FA7-F9E1-4626-BA43-78A835EB87B3}" srcOrd="0" destOrd="0" presId="urn:microsoft.com/office/officeart/2005/8/layout/hierarchy5"/>
    <dgm:cxn modelId="{EEA3572D-5CCF-4B16-8C6B-83F2B74A71E3}" type="presOf" srcId="{96E775AD-25A9-4D0F-A5A1-87E488B60BFF}" destId="{6876D54D-051D-4DAB-BEC8-4B9269F6BB4D}" srcOrd="0" destOrd="0" presId="urn:microsoft.com/office/officeart/2005/8/layout/hierarchy5"/>
    <dgm:cxn modelId="{31316E32-919D-4C45-8C34-280AB6D28C07}" srcId="{8076A91F-6867-453D-A857-B38EB05B1486}" destId="{E03CF962-FD3D-43E1-9566-9A90E5F20CE3}" srcOrd="0" destOrd="0" parTransId="{113C3340-B7CB-4B11-8100-C73AA3B879EB}" sibTransId="{1FEBA4BF-A607-4F13-96AF-1DAEA680393B}"/>
    <dgm:cxn modelId="{11D90F34-013E-469A-A00F-EDA6B45F0096}" type="presOf" srcId="{B912C096-960E-4226-BF74-23403FB3B4FD}" destId="{FDED069D-1D2C-47EB-9D52-2118B0929581}" srcOrd="0" destOrd="0" presId="urn:microsoft.com/office/officeart/2005/8/layout/hierarchy5"/>
    <dgm:cxn modelId="{31BDCC38-1093-4D05-A00E-71B013789A2B}" srcId="{B912C096-960E-4226-BF74-23403FB3B4FD}" destId="{8076A91F-6867-453D-A857-B38EB05B1486}" srcOrd="0" destOrd="0" parTransId="{0C2844C1-054A-4824-80A9-D6707E18EE00}" sibTransId="{2C13647B-2560-4180-9203-23BE692F0B7B}"/>
    <dgm:cxn modelId="{90D1633A-6064-4887-A083-F53B4FA4F591}" type="presOf" srcId="{2DA2ED3F-801D-462F-AA76-F7AA15449147}" destId="{C18BF989-21AF-4421-9C23-F552BDEB200C}" srcOrd="1" destOrd="0" presId="urn:microsoft.com/office/officeart/2005/8/layout/hierarchy5"/>
    <dgm:cxn modelId="{F33B9A52-E100-4A5D-B82E-38B5F572ABDF}" srcId="{B912C096-960E-4226-BF74-23403FB3B4FD}" destId="{E41D8573-EB77-44CE-9163-1E8645B25627}" srcOrd="2" destOrd="0" parTransId="{2DA2ED3F-801D-462F-AA76-F7AA15449147}" sibTransId="{396974DB-4EDD-4D73-8FFA-01D0F856CC4E}"/>
    <dgm:cxn modelId="{AC831753-54B8-4646-A31C-13DC2AB06FE5}" srcId="{6C7A81D4-8FCB-4AE6-8D24-38A71EDA270F}" destId="{B912C096-960E-4226-BF74-23403FB3B4FD}" srcOrd="0" destOrd="0" parTransId="{8FC93BB1-D995-4DF5-A1E7-6993A2E81F67}" sibTransId="{34413CE0-0673-49AA-83F3-EFA7E8AE272F}"/>
    <dgm:cxn modelId="{D7D91374-6981-4AF2-A7CB-0B29F7760285}" type="presOf" srcId="{D9B86D4F-97FC-4363-B03B-794F8D62228B}" destId="{A5FE306C-6E60-484A-95C5-96C174A71AC6}" srcOrd="0" destOrd="0" presId="urn:microsoft.com/office/officeart/2005/8/layout/hierarchy5"/>
    <dgm:cxn modelId="{76068475-7B8A-4458-9621-AF130F0EC9BC}" type="presOf" srcId="{E41D8573-EB77-44CE-9163-1E8645B25627}" destId="{4242D607-FA58-456C-9C1A-E3647714A65A}" srcOrd="0" destOrd="0" presId="urn:microsoft.com/office/officeart/2005/8/layout/hierarchy5"/>
    <dgm:cxn modelId="{F6DCC191-CF53-4683-B4D8-351DCDFCAD9D}" srcId="{710C8497-DC61-4CCF-8868-B75D52E82C3E}" destId="{96E775AD-25A9-4D0F-A5A1-87E488B60BFF}" srcOrd="0" destOrd="0" parTransId="{8454727C-67BE-4002-A8CC-E6AECC0D192C}" sibTransId="{F7F6D9A7-80F9-4202-85FE-BD9754E4FC87}"/>
    <dgm:cxn modelId="{FE4B4996-3BCB-46B8-B2BA-F5C14C92871E}" type="presOf" srcId="{0CAECEA4-1E7A-496B-BB86-C8A18976AB69}" destId="{A0F72734-3275-44DF-9A68-A3B2CD4EB869}" srcOrd="0" destOrd="0" presId="urn:microsoft.com/office/officeart/2005/8/layout/hierarchy5"/>
    <dgm:cxn modelId="{72CE209E-F09D-4CCD-A5EC-219E0E4E4961}" type="presOf" srcId="{E03CF962-FD3D-43E1-9566-9A90E5F20CE3}" destId="{883DD3D1-78A4-4A55-B3D4-FDC73A08FC54}" srcOrd="0" destOrd="0" presId="urn:microsoft.com/office/officeart/2005/8/layout/hierarchy5"/>
    <dgm:cxn modelId="{BB5053A9-3938-46B2-A6CF-24FD16BF03A3}" type="presOf" srcId="{0C2844C1-054A-4824-80A9-D6707E18EE00}" destId="{44F12263-2279-4122-AFEE-5DCC9176812A}" srcOrd="1" destOrd="0" presId="urn:microsoft.com/office/officeart/2005/8/layout/hierarchy5"/>
    <dgm:cxn modelId="{0D49ABBC-BE22-433B-BFC9-728F0DE2A99B}" type="presOf" srcId="{113C3340-B7CB-4B11-8100-C73AA3B879EB}" destId="{A56A73D6-1C7A-46AB-9030-C956591B3B1F}" srcOrd="1" destOrd="0" presId="urn:microsoft.com/office/officeart/2005/8/layout/hierarchy5"/>
    <dgm:cxn modelId="{FCDF08C2-1975-4EC0-B280-0440F21425E6}" type="presOf" srcId="{6C7A81D4-8FCB-4AE6-8D24-38A71EDA270F}" destId="{B37C2FF6-39C8-47FF-AB96-33D6FA615BF9}" srcOrd="0" destOrd="0" presId="urn:microsoft.com/office/officeart/2005/8/layout/hierarchy5"/>
    <dgm:cxn modelId="{0E06DBC9-DEAB-4CE1-8076-8F105CF9840E}" type="presOf" srcId="{D9B86D4F-97FC-4363-B03B-794F8D62228B}" destId="{36E37221-96EC-4F24-A245-10270E50F61B}" srcOrd="1" destOrd="0" presId="urn:microsoft.com/office/officeart/2005/8/layout/hierarchy5"/>
    <dgm:cxn modelId="{84349AD6-DB41-4B2B-835B-11E718C60DFF}" srcId="{B912C096-960E-4226-BF74-23403FB3B4FD}" destId="{710C8497-DC61-4CCF-8868-B75D52E82C3E}" srcOrd="1" destOrd="0" parTransId="{D9B86D4F-97FC-4363-B03B-794F8D62228B}" sibTransId="{34752555-920E-4598-A738-FDEB2FFB7BB0}"/>
    <dgm:cxn modelId="{AED940E7-3D55-4F0B-88DD-A7E86C1CF800}" type="presOf" srcId="{8076A91F-6867-453D-A857-B38EB05B1486}" destId="{5EDD2605-C873-4093-9C21-30B3170F59BA}" srcOrd="0" destOrd="0" presId="urn:microsoft.com/office/officeart/2005/8/layout/hierarchy5"/>
    <dgm:cxn modelId="{A2BAB7ED-6493-4C40-8E7F-3946A82F5F48}" type="presOf" srcId="{113C3340-B7CB-4B11-8100-C73AA3B879EB}" destId="{DA8A6F44-A791-4F60-8D40-12F044D4869B}" srcOrd="0" destOrd="0" presId="urn:microsoft.com/office/officeart/2005/8/layout/hierarchy5"/>
    <dgm:cxn modelId="{16B746F7-FB4F-41E4-8ED1-1B43FD3787E9}" type="presOf" srcId="{0C2844C1-054A-4824-80A9-D6707E18EE00}" destId="{411E1C44-D291-429B-9023-6F7959195CF1}" srcOrd="0" destOrd="0" presId="urn:microsoft.com/office/officeart/2005/8/layout/hierarchy5"/>
    <dgm:cxn modelId="{8419A0F7-B89B-4041-97AA-BDE2B93A9D07}" type="presOf" srcId="{710C8497-DC61-4CCF-8868-B75D52E82C3E}" destId="{DBB17E7C-9FEA-4D23-9FD5-1CBC32E80CE7}" srcOrd="0" destOrd="0" presId="urn:microsoft.com/office/officeart/2005/8/layout/hierarchy5"/>
    <dgm:cxn modelId="{E1556CFA-1451-4AD7-86F2-F6C096B08250}" srcId="{E41D8573-EB77-44CE-9163-1E8645B25627}" destId="{BB80F12D-6346-4BA8-BB4F-3AAF4B6E5F33}" srcOrd="0" destOrd="0" parTransId="{0CAECEA4-1E7A-496B-BB86-C8A18976AB69}" sibTransId="{EB9950B6-96E6-4229-895C-50D157A5D139}"/>
    <dgm:cxn modelId="{87E63C20-2B58-4733-A756-E854F0D50504}" type="presParOf" srcId="{B37C2FF6-39C8-47FF-AB96-33D6FA615BF9}" destId="{7E0E3A52-7324-497F-B582-8710F0AEA834}" srcOrd="0" destOrd="0" presId="urn:microsoft.com/office/officeart/2005/8/layout/hierarchy5"/>
    <dgm:cxn modelId="{C965C05B-A02B-40F0-AFBD-196FA1091EDB}" type="presParOf" srcId="{7E0E3A52-7324-497F-B582-8710F0AEA834}" destId="{AB44D1FA-2CA6-457C-96C4-1F37801951CA}" srcOrd="0" destOrd="0" presId="urn:microsoft.com/office/officeart/2005/8/layout/hierarchy5"/>
    <dgm:cxn modelId="{7AA9E623-4DED-4FB3-8144-1B4184F85780}" type="presParOf" srcId="{AB44D1FA-2CA6-457C-96C4-1F37801951CA}" destId="{A71A6543-5594-49B0-A061-0CAB55B10379}" srcOrd="0" destOrd="0" presId="urn:microsoft.com/office/officeart/2005/8/layout/hierarchy5"/>
    <dgm:cxn modelId="{AA2752BB-353F-4663-80ED-D7B73EB2CA76}" type="presParOf" srcId="{A71A6543-5594-49B0-A061-0CAB55B10379}" destId="{FDED069D-1D2C-47EB-9D52-2118B0929581}" srcOrd="0" destOrd="0" presId="urn:microsoft.com/office/officeart/2005/8/layout/hierarchy5"/>
    <dgm:cxn modelId="{DC4E7BF7-D519-4D67-A168-C2D7234383B3}" type="presParOf" srcId="{A71A6543-5594-49B0-A061-0CAB55B10379}" destId="{C105FBAC-3DAF-405D-89FD-C045D7051E42}" srcOrd="1" destOrd="0" presId="urn:microsoft.com/office/officeart/2005/8/layout/hierarchy5"/>
    <dgm:cxn modelId="{A856CB3A-4B33-4AD0-9AB4-7A2E5675EB5C}" type="presParOf" srcId="{C105FBAC-3DAF-405D-89FD-C045D7051E42}" destId="{411E1C44-D291-429B-9023-6F7959195CF1}" srcOrd="0" destOrd="0" presId="urn:microsoft.com/office/officeart/2005/8/layout/hierarchy5"/>
    <dgm:cxn modelId="{528F77A1-771B-41B5-89C5-316FCA522963}" type="presParOf" srcId="{411E1C44-D291-429B-9023-6F7959195CF1}" destId="{44F12263-2279-4122-AFEE-5DCC9176812A}" srcOrd="0" destOrd="0" presId="urn:microsoft.com/office/officeart/2005/8/layout/hierarchy5"/>
    <dgm:cxn modelId="{782C1AE5-21D6-4BBB-A658-3E44D9122903}" type="presParOf" srcId="{C105FBAC-3DAF-405D-89FD-C045D7051E42}" destId="{61C107D9-521B-479E-9A87-C1008289B3CA}" srcOrd="1" destOrd="0" presId="urn:microsoft.com/office/officeart/2005/8/layout/hierarchy5"/>
    <dgm:cxn modelId="{3B79ACCF-0BD9-4FF0-80AF-1BF62A1BA649}" type="presParOf" srcId="{61C107D9-521B-479E-9A87-C1008289B3CA}" destId="{5EDD2605-C873-4093-9C21-30B3170F59BA}" srcOrd="0" destOrd="0" presId="urn:microsoft.com/office/officeart/2005/8/layout/hierarchy5"/>
    <dgm:cxn modelId="{A2723434-B849-4507-977C-4CDA7B077EAA}" type="presParOf" srcId="{61C107D9-521B-479E-9A87-C1008289B3CA}" destId="{6D78ED40-B433-4F0D-9E54-4D16FA5973E9}" srcOrd="1" destOrd="0" presId="urn:microsoft.com/office/officeart/2005/8/layout/hierarchy5"/>
    <dgm:cxn modelId="{09DDB9DA-6FDC-425F-876E-51250BB98F69}" type="presParOf" srcId="{6D78ED40-B433-4F0D-9E54-4D16FA5973E9}" destId="{DA8A6F44-A791-4F60-8D40-12F044D4869B}" srcOrd="0" destOrd="0" presId="urn:microsoft.com/office/officeart/2005/8/layout/hierarchy5"/>
    <dgm:cxn modelId="{908CCB56-EC23-49BD-B4AB-5BFD2325A8F6}" type="presParOf" srcId="{DA8A6F44-A791-4F60-8D40-12F044D4869B}" destId="{A56A73D6-1C7A-46AB-9030-C956591B3B1F}" srcOrd="0" destOrd="0" presId="urn:microsoft.com/office/officeart/2005/8/layout/hierarchy5"/>
    <dgm:cxn modelId="{37046BB4-CAF0-4937-BCE2-B878046013B1}" type="presParOf" srcId="{6D78ED40-B433-4F0D-9E54-4D16FA5973E9}" destId="{D7B45734-A0AF-4DD7-93C9-71A371867978}" srcOrd="1" destOrd="0" presId="urn:microsoft.com/office/officeart/2005/8/layout/hierarchy5"/>
    <dgm:cxn modelId="{2F6DACCF-A844-447C-A360-CE738D23D091}" type="presParOf" srcId="{D7B45734-A0AF-4DD7-93C9-71A371867978}" destId="{883DD3D1-78A4-4A55-B3D4-FDC73A08FC54}" srcOrd="0" destOrd="0" presId="urn:microsoft.com/office/officeart/2005/8/layout/hierarchy5"/>
    <dgm:cxn modelId="{87752E87-26A0-4888-95A4-7D7E58144BB9}" type="presParOf" srcId="{D7B45734-A0AF-4DD7-93C9-71A371867978}" destId="{B8DB4492-03FC-449E-A967-30BE8A83053D}" srcOrd="1" destOrd="0" presId="urn:microsoft.com/office/officeart/2005/8/layout/hierarchy5"/>
    <dgm:cxn modelId="{1FCC12D9-C287-48CB-8D3D-E243B4A58441}" type="presParOf" srcId="{C105FBAC-3DAF-405D-89FD-C045D7051E42}" destId="{A5FE306C-6E60-484A-95C5-96C174A71AC6}" srcOrd="2" destOrd="0" presId="urn:microsoft.com/office/officeart/2005/8/layout/hierarchy5"/>
    <dgm:cxn modelId="{4CFE684B-ABDD-452F-B34D-C68449C9FF44}" type="presParOf" srcId="{A5FE306C-6E60-484A-95C5-96C174A71AC6}" destId="{36E37221-96EC-4F24-A245-10270E50F61B}" srcOrd="0" destOrd="0" presId="urn:microsoft.com/office/officeart/2005/8/layout/hierarchy5"/>
    <dgm:cxn modelId="{D67E2ED7-4DB1-4DB3-8ED6-2A3AF0DADD33}" type="presParOf" srcId="{C105FBAC-3DAF-405D-89FD-C045D7051E42}" destId="{AC0537A7-7FA0-4998-8788-363B8EE82AD1}" srcOrd="3" destOrd="0" presId="urn:microsoft.com/office/officeart/2005/8/layout/hierarchy5"/>
    <dgm:cxn modelId="{03CF60C7-673C-4DAD-B2C8-096E8E66C159}" type="presParOf" srcId="{AC0537A7-7FA0-4998-8788-363B8EE82AD1}" destId="{DBB17E7C-9FEA-4D23-9FD5-1CBC32E80CE7}" srcOrd="0" destOrd="0" presId="urn:microsoft.com/office/officeart/2005/8/layout/hierarchy5"/>
    <dgm:cxn modelId="{402E6616-B5DC-47BC-B76C-9B22B425A3BE}" type="presParOf" srcId="{AC0537A7-7FA0-4998-8788-363B8EE82AD1}" destId="{E6B781DF-1368-472E-A8AF-F8BF8711D0D6}" srcOrd="1" destOrd="0" presId="urn:microsoft.com/office/officeart/2005/8/layout/hierarchy5"/>
    <dgm:cxn modelId="{5D67378F-2DED-4FE5-AC0E-0793410695BB}" type="presParOf" srcId="{E6B781DF-1368-472E-A8AF-F8BF8711D0D6}" destId="{834D20BA-A063-4342-AB1E-941DBDCCC0D1}" srcOrd="0" destOrd="0" presId="urn:microsoft.com/office/officeart/2005/8/layout/hierarchy5"/>
    <dgm:cxn modelId="{FE1020EC-BDC9-4A54-8FDA-EE888961361C}" type="presParOf" srcId="{834D20BA-A063-4342-AB1E-941DBDCCC0D1}" destId="{D3DEA8DE-3449-46D8-BAB6-D3C07B2DBF30}" srcOrd="0" destOrd="0" presId="urn:microsoft.com/office/officeart/2005/8/layout/hierarchy5"/>
    <dgm:cxn modelId="{22180D6D-74E9-4993-A29C-EAE983155654}" type="presParOf" srcId="{E6B781DF-1368-472E-A8AF-F8BF8711D0D6}" destId="{A439F7EA-A3CD-4766-891A-92FEEC691583}" srcOrd="1" destOrd="0" presId="urn:microsoft.com/office/officeart/2005/8/layout/hierarchy5"/>
    <dgm:cxn modelId="{67E0A306-0B6B-43C6-BE04-E3B285D64524}" type="presParOf" srcId="{A439F7EA-A3CD-4766-891A-92FEEC691583}" destId="{6876D54D-051D-4DAB-BEC8-4B9269F6BB4D}" srcOrd="0" destOrd="0" presId="urn:microsoft.com/office/officeart/2005/8/layout/hierarchy5"/>
    <dgm:cxn modelId="{F96802E6-9F65-4AC7-9974-8BA486A68B47}" type="presParOf" srcId="{A439F7EA-A3CD-4766-891A-92FEEC691583}" destId="{65031A00-09D2-43DA-816A-DF049CA3E0E8}" srcOrd="1" destOrd="0" presId="urn:microsoft.com/office/officeart/2005/8/layout/hierarchy5"/>
    <dgm:cxn modelId="{24E17A00-5E49-429A-AC5A-39FE665D11FF}" type="presParOf" srcId="{C105FBAC-3DAF-405D-89FD-C045D7051E42}" destId="{9CB92FA5-D4C4-4F97-94F7-73F29B6F3B2A}" srcOrd="4" destOrd="0" presId="urn:microsoft.com/office/officeart/2005/8/layout/hierarchy5"/>
    <dgm:cxn modelId="{9FA0B875-80CB-4348-B2AC-B7646A5B1085}" type="presParOf" srcId="{9CB92FA5-D4C4-4F97-94F7-73F29B6F3B2A}" destId="{C18BF989-21AF-4421-9C23-F552BDEB200C}" srcOrd="0" destOrd="0" presId="urn:microsoft.com/office/officeart/2005/8/layout/hierarchy5"/>
    <dgm:cxn modelId="{E926F378-2E37-4F88-99C7-FB596AE89C08}" type="presParOf" srcId="{C105FBAC-3DAF-405D-89FD-C045D7051E42}" destId="{254617F5-4031-4E47-95AD-10E89712405E}" srcOrd="5" destOrd="0" presId="urn:microsoft.com/office/officeart/2005/8/layout/hierarchy5"/>
    <dgm:cxn modelId="{BBFFA472-8ADA-4139-A32B-741B52419C14}" type="presParOf" srcId="{254617F5-4031-4E47-95AD-10E89712405E}" destId="{4242D607-FA58-456C-9C1A-E3647714A65A}" srcOrd="0" destOrd="0" presId="urn:microsoft.com/office/officeart/2005/8/layout/hierarchy5"/>
    <dgm:cxn modelId="{84D6EF0F-7C82-4E28-ACDE-AFBEE883E993}" type="presParOf" srcId="{254617F5-4031-4E47-95AD-10E89712405E}" destId="{A21FA277-36C3-4EF8-8D00-BA20D71EEA57}" srcOrd="1" destOrd="0" presId="urn:microsoft.com/office/officeart/2005/8/layout/hierarchy5"/>
    <dgm:cxn modelId="{BC344AB1-9A9F-438F-98CB-EEDEF8D0FD13}" type="presParOf" srcId="{A21FA277-36C3-4EF8-8D00-BA20D71EEA57}" destId="{A0F72734-3275-44DF-9A68-A3B2CD4EB869}" srcOrd="0" destOrd="0" presId="urn:microsoft.com/office/officeart/2005/8/layout/hierarchy5"/>
    <dgm:cxn modelId="{CE5188EC-5198-44BF-BE1F-972D3D9043DE}" type="presParOf" srcId="{A0F72734-3275-44DF-9A68-A3B2CD4EB869}" destId="{6FEDFE3D-3A2F-4B69-A799-9F30C1F93B71}" srcOrd="0" destOrd="0" presId="urn:microsoft.com/office/officeart/2005/8/layout/hierarchy5"/>
    <dgm:cxn modelId="{0B144A50-41A4-4DEA-AD2F-CA4267F04335}" type="presParOf" srcId="{A21FA277-36C3-4EF8-8D00-BA20D71EEA57}" destId="{02C3CFC7-99AC-4510-B9C0-5E1A7C787CF5}" srcOrd="1" destOrd="0" presId="urn:microsoft.com/office/officeart/2005/8/layout/hierarchy5"/>
    <dgm:cxn modelId="{CAE02084-A5E3-41EC-894B-9D00E5AF3453}" type="presParOf" srcId="{02C3CFC7-99AC-4510-B9C0-5E1A7C787CF5}" destId="{94CA0FA7-F9E1-4626-BA43-78A835EB87B3}" srcOrd="0" destOrd="0" presId="urn:microsoft.com/office/officeart/2005/8/layout/hierarchy5"/>
    <dgm:cxn modelId="{7C08EEC9-59F2-450A-8B9D-2887C8B6A5B5}" type="presParOf" srcId="{02C3CFC7-99AC-4510-B9C0-5E1A7C787CF5}" destId="{C043E7E6-87DE-4797-B02F-409D79392179}" srcOrd="1" destOrd="0" presId="urn:microsoft.com/office/officeart/2005/8/layout/hierarchy5"/>
    <dgm:cxn modelId="{467EFDDE-33E7-46C6-9079-7F08811022C8}" type="presParOf" srcId="{B37C2FF6-39C8-47FF-AB96-33D6FA615BF9}" destId="{9EED666B-0E54-42A9-A54D-BA3720D7E139}" srcOrd="1" destOrd="0" presId="urn:microsoft.com/office/officeart/2005/8/layout/hierarchy5"/>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D069D-1D2C-47EB-9D52-2118B0929581}">
      <dsp:nvSpPr>
        <dsp:cNvPr id="0" name=""/>
        <dsp:cNvSpPr/>
      </dsp:nvSpPr>
      <dsp:spPr>
        <a:xfrm>
          <a:off x="311" y="2287758"/>
          <a:ext cx="1730653" cy="698232"/>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1" kern="1200">
              <a:solidFill>
                <a:srgbClr val="002060"/>
              </a:solidFill>
              <a:latin typeface="Calibri" panose="020F0502020204030204"/>
              <a:ea typeface="+mn-ea"/>
              <a:cs typeface="+mn-cs"/>
            </a:rPr>
            <a:t>New Project [Risk]</a:t>
          </a:r>
        </a:p>
      </dsp:txBody>
      <dsp:txXfrm>
        <a:off x="20762" y="2308209"/>
        <a:ext cx="1689751" cy="657330"/>
      </dsp:txXfrm>
    </dsp:sp>
    <dsp:sp modelId="{411E1C44-D291-429B-9023-6F7959195CF1}">
      <dsp:nvSpPr>
        <dsp:cNvPr id="0" name=""/>
        <dsp:cNvSpPr/>
      </dsp:nvSpPr>
      <dsp:spPr>
        <a:xfrm rot="17457729">
          <a:off x="1109577" y="1718206"/>
          <a:ext cx="1935035" cy="30366"/>
        </a:xfrm>
        <a:custGeom>
          <a:avLst/>
          <a:gdLst/>
          <a:ahLst/>
          <a:cxnLst/>
          <a:rect l="0" t="0" r="0" b="0"/>
          <a:pathLst>
            <a:path>
              <a:moveTo>
                <a:pt x="0" y="14743"/>
              </a:moveTo>
              <a:lnTo>
                <a:pt x="1548048" y="1474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MY" sz="800" kern="1200">
            <a:solidFill>
              <a:sysClr val="windowText" lastClr="000000">
                <a:hueOff val="0"/>
                <a:satOff val="0"/>
                <a:lumOff val="0"/>
                <a:alphaOff val="0"/>
              </a:sysClr>
            </a:solidFill>
            <a:latin typeface="Calibri" panose="020F0502020204030204"/>
            <a:ea typeface="+mn-ea"/>
            <a:cs typeface="+mn-cs"/>
          </a:endParaRPr>
        </a:p>
      </dsp:txBody>
      <dsp:txXfrm>
        <a:off x="2028719" y="1685013"/>
        <a:ext cx="96751" cy="96751"/>
      </dsp:txXfrm>
    </dsp:sp>
    <dsp:sp modelId="{5EDD2605-C873-4093-9C21-30B3170F59BA}">
      <dsp:nvSpPr>
        <dsp:cNvPr id="0" name=""/>
        <dsp:cNvSpPr/>
      </dsp:nvSpPr>
      <dsp:spPr>
        <a:xfrm>
          <a:off x="2423226" y="473836"/>
          <a:ext cx="1730653" cy="712138"/>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MY" sz="1800" kern="1200">
              <a:solidFill>
                <a:sysClr val="window" lastClr="FFFFFF"/>
              </a:solidFill>
              <a:latin typeface="Calibri" panose="020F0502020204030204"/>
              <a:ea typeface="+mn-ea"/>
              <a:cs typeface="+mn-cs"/>
            </a:rPr>
            <a:t>Project risk is shared</a:t>
          </a:r>
        </a:p>
      </dsp:txBody>
      <dsp:txXfrm>
        <a:off x="2444084" y="494694"/>
        <a:ext cx="1688937" cy="670422"/>
      </dsp:txXfrm>
    </dsp:sp>
    <dsp:sp modelId="{DA8A6F44-A791-4F60-8D40-12F044D4869B}">
      <dsp:nvSpPr>
        <dsp:cNvPr id="0" name=""/>
        <dsp:cNvSpPr/>
      </dsp:nvSpPr>
      <dsp:spPr>
        <a:xfrm>
          <a:off x="4153879" y="814722"/>
          <a:ext cx="692261" cy="30366"/>
        </a:xfrm>
        <a:custGeom>
          <a:avLst/>
          <a:gdLst/>
          <a:ahLst/>
          <a:cxnLst/>
          <a:rect l="0" t="0" r="0" b="0"/>
          <a:pathLst>
            <a:path>
              <a:moveTo>
                <a:pt x="0" y="14743"/>
              </a:moveTo>
              <a:lnTo>
                <a:pt x="564229" y="1474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MY" sz="700" kern="1200">
            <a:solidFill>
              <a:sysClr val="windowText" lastClr="000000">
                <a:hueOff val="0"/>
                <a:satOff val="0"/>
                <a:lumOff val="0"/>
                <a:alphaOff val="0"/>
              </a:sysClr>
            </a:solidFill>
            <a:latin typeface="Calibri" panose="020F0502020204030204"/>
            <a:ea typeface="+mn-ea"/>
            <a:cs typeface="+mn-cs"/>
          </a:endParaRPr>
        </a:p>
      </dsp:txBody>
      <dsp:txXfrm>
        <a:off x="4482704" y="812598"/>
        <a:ext cx="34613" cy="34613"/>
      </dsp:txXfrm>
    </dsp:sp>
    <dsp:sp modelId="{883DD3D1-78A4-4A55-B3D4-FDC73A08FC54}">
      <dsp:nvSpPr>
        <dsp:cNvPr id="0" name=""/>
        <dsp:cNvSpPr/>
      </dsp:nvSpPr>
      <dsp:spPr>
        <a:xfrm>
          <a:off x="4846141" y="207795"/>
          <a:ext cx="2141130" cy="1244218"/>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MY" sz="1600" kern="1200">
              <a:solidFill>
                <a:sysClr val="window" lastClr="FFFFFF"/>
              </a:solidFill>
              <a:latin typeface="Times New Roman" panose="02020603050405020304" pitchFamily="18" charset="0"/>
              <a:ea typeface="+mn-ea"/>
              <a:cs typeface="Times New Roman" panose="02020603050405020304" pitchFamily="18" charset="0"/>
            </a:rPr>
            <a:t>Lower risk as project risk is shared with new shareholders</a:t>
          </a:r>
        </a:p>
      </dsp:txBody>
      <dsp:txXfrm>
        <a:off x="4882583" y="244237"/>
        <a:ext cx="2068246" cy="1171334"/>
      </dsp:txXfrm>
    </dsp:sp>
    <dsp:sp modelId="{A5FE306C-6E60-484A-95C5-96C174A71AC6}">
      <dsp:nvSpPr>
        <dsp:cNvPr id="0" name=""/>
        <dsp:cNvSpPr/>
      </dsp:nvSpPr>
      <dsp:spPr>
        <a:xfrm rot="21578181">
          <a:off x="1730957" y="2619494"/>
          <a:ext cx="692275" cy="30366"/>
        </a:xfrm>
        <a:custGeom>
          <a:avLst/>
          <a:gdLst/>
          <a:ahLst/>
          <a:cxnLst/>
          <a:rect l="0" t="0" r="0" b="0"/>
          <a:pathLst>
            <a:path>
              <a:moveTo>
                <a:pt x="0" y="14743"/>
              </a:moveTo>
              <a:lnTo>
                <a:pt x="564906" y="1474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MY" sz="700" kern="1200">
            <a:solidFill>
              <a:sysClr val="windowText" lastClr="000000">
                <a:hueOff val="0"/>
                <a:satOff val="0"/>
                <a:lumOff val="0"/>
                <a:alphaOff val="0"/>
              </a:sysClr>
            </a:solidFill>
            <a:latin typeface="Calibri" panose="020F0502020204030204"/>
            <a:ea typeface="+mn-ea"/>
            <a:cs typeface="+mn-cs"/>
          </a:endParaRPr>
        </a:p>
      </dsp:txBody>
      <dsp:txXfrm>
        <a:off x="2059788" y="2617370"/>
        <a:ext cx="34613" cy="34613"/>
      </dsp:txXfrm>
    </dsp:sp>
    <dsp:sp modelId="{DBB17E7C-9FEA-4D23-9FD5-1CBC32E80CE7}">
      <dsp:nvSpPr>
        <dsp:cNvPr id="0" name=""/>
        <dsp:cNvSpPr/>
      </dsp:nvSpPr>
      <dsp:spPr>
        <a:xfrm>
          <a:off x="2423226" y="2199817"/>
          <a:ext cx="1730653" cy="86532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MY" sz="1800" kern="1200" dirty="0">
              <a:solidFill>
                <a:sysClr val="window" lastClr="FFFFFF"/>
              </a:solidFill>
              <a:latin typeface="Calibri" panose="020F0502020204030204"/>
              <a:ea typeface="+mn-ea"/>
              <a:cs typeface="+mn-cs"/>
            </a:rPr>
            <a:t>Project risk is </a:t>
          </a:r>
          <a:r>
            <a:rPr lang="en-MY" sz="1800" kern="1200" dirty="0" err="1">
              <a:solidFill>
                <a:sysClr val="window" lastClr="FFFFFF"/>
              </a:solidFill>
              <a:latin typeface="Calibri" panose="020F0502020204030204"/>
              <a:ea typeface="+mn-ea"/>
              <a:cs typeface="+mn-cs"/>
            </a:rPr>
            <a:t>transfered</a:t>
          </a:r>
          <a:r>
            <a:rPr lang="en-MY" sz="1800" kern="1200" dirty="0">
              <a:solidFill>
                <a:sysClr val="window" lastClr="FFFFFF"/>
              </a:solidFill>
              <a:latin typeface="Calibri" panose="020F0502020204030204"/>
              <a:ea typeface="+mn-ea"/>
              <a:cs typeface="+mn-cs"/>
            </a:rPr>
            <a:t> to equity holders</a:t>
          </a:r>
        </a:p>
      </dsp:txBody>
      <dsp:txXfrm>
        <a:off x="2448571" y="2225162"/>
        <a:ext cx="1679963" cy="814636"/>
      </dsp:txXfrm>
    </dsp:sp>
    <dsp:sp modelId="{834D20BA-A063-4342-AB1E-941DBDCCC0D1}">
      <dsp:nvSpPr>
        <dsp:cNvPr id="0" name=""/>
        <dsp:cNvSpPr/>
      </dsp:nvSpPr>
      <dsp:spPr>
        <a:xfrm rot="21569005">
          <a:off x="4153867" y="2614545"/>
          <a:ext cx="610409" cy="30366"/>
        </a:xfrm>
        <a:custGeom>
          <a:avLst/>
          <a:gdLst/>
          <a:ahLst/>
          <a:cxnLst/>
          <a:rect l="0" t="0" r="0" b="0"/>
          <a:pathLst>
            <a:path>
              <a:moveTo>
                <a:pt x="0" y="14743"/>
              </a:moveTo>
              <a:lnTo>
                <a:pt x="497515" y="1474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MY" sz="700" kern="1200">
            <a:solidFill>
              <a:sysClr val="windowText" lastClr="000000">
                <a:hueOff val="0"/>
                <a:satOff val="0"/>
                <a:lumOff val="0"/>
                <a:alphaOff val="0"/>
              </a:sysClr>
            </a:solidFill>
            <a:latin typeface="Calibri" panose="020F0502020204030204"/>
            <a:ea typeface="+mn-ea"/>
            <a:cs typeface="+mn-cs"/>
          </a:endParaRPr>
        </a:p>
      </dsp:txBody>
      <dsp:txXfrm>
        <a:off x="4443811" y="2614468"/>
        <a:ext cx="30520" cy="30520"/>
      </dsp:txXfrm>
    </dsp:sp>
    <dsp:sp modelId="{6876D54D-051D-4DAB-BEC8-4B9269F6BB4D}">
      <dsp:nvSpPr>
        <dsp:cNvPr id="0" name=""/>
        <dsp:cNvSpPr/>
      </dsp:nvSpPr>
      <dsp:spPr>
        <a:xfrm>
          <a:off x="4764264" y="1576310"/>
          <a:ext cx="2340847" cy="210133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MY" sz="1600" kern="1200">
              <a:solidFill>
                <a:sysClr val="window" lastClr="FFFFFF"/>
              </a:solidFill>
              <a:latin typeface="Times New Roman" panose="02020603050405020304" pitchFamily="18" charset="0"/>
              <a:ea typeface="+mn-ea"/>
              <a:cs typeface="Times New Roman" panose="02020603050405020304" pitchFamily="18" charset="0"/>
            </a:rPr>
            <a:t>Higher risk as (1) the same group of existing shareholders have to take on new project risk </a:t>
          </a:r>
        </a:p>
        <a:p>
          <a:pPr marL="0" lvl="0" indent="0" algn="ctr" defTabSz="711200">
            <a:lnSpc>
              <a:spcPct val="90000"/>
            </a:lnSpc>
            <a:spcBef>
              <a:spcPct val="0"/>
            </a:spcBef>
            <a:spcAft>
              <a:spcPct val="35000"/>
            </a:spcAft>
            <a:buNone/>
          </a:pPr>
          <a:r>
            <a:rPr lang="en-MY" sz="1600" kern="1200">
              <a:solidFill>
                <a:sysClr val="window" lastClr="FFFFFF"/>
              </a:solidFill>
              <a:latin typeface="Times New Roman" panose="02020603050405020304" pitchFamily="18" charset="0"/>
              <a:ea typeface="+mn-ea"/>
              <a:cs typeface="Times New Roman" panose="02020603050405020304" pitchFamily="18" charset="0"/>
            </a:rPr>
            <a:t>+</a:t>
          </a:r>
        </a:p>
        <a:p>
          <a:pPr marL="0" lvl="0" indent="0" algn="ctr" defTabSz="711200">
            <a:lnSpc>
              <a:spcPct val="90000"/>
            </a:lnSpc>
            <a:spcBef>
              <a:spcPct val="0"/>
            </a:spcBef>
            <a:spcAft>
              <a:spcPct val="35000"/>
            </a:spcAft>
            <a:buNone/>
          </a:pPr>
          <a:r>
            <a:rPr lang="en-MY" sz="1600" kern="1200">
              <a:solidFill>
                <a:sysClr val="window" lastClr="FFFFFF"/>
              </a:solidFill>
              <a:latin typeface="Times New Roman" panose="02020603050405020304" pitchFamily="18" charset="0"/>
              <a:ea typeface="+mn-ea"/>
              <a:cs typeface="Times New Roman" panose="02020603050405020304" pitchFamily="18" charset="0"/>
            </a:rPr>
            <a:t>(2) financing risk (leverage)</a:t>
          </a:r>
        </a:p>
      </dsp:txBody>
      <dsp:txXfrm>
        <a:off x="4825810" y="1637856"/>
        <a:ext cx="2217755" cy="1978241"/>
      </dsp:txXfrm>
    </dsp:sp>
    <dsp:sp modelId="{9CB92FA5-D4C4-4F97-94F7-73F29B6F3B2A}">
      <dsp:nvSpPr>
        <dsp:cNvPr id="0" name=""/>
        <dsp:cNvSpPr/>
      </dsp:nvSpPr>
      <dsp:spPr>
        <a:xfrm rot="4282700">
          <a:off x="1005042" y="3632322"/>
          <a:ext cx="2132926" cy="30366"/>
        </a:xfrm>
        <a:custGeom>
          <a:avLst/>
          <a:gdLst/>
          <a:ahLst/>
          <a:cxnLst/>
          <a:rect l="0" t="0" r="0" b="0"/>
          <a:pathLst>
            <a:path>
              <a:moveTo>
                <a:pt x="0" y="14743"/>
              </a:moveTo>
              <a:lnTo>
                <a:pt x="1768056" y="1474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solidFill>
              <a:sysClr val="windowText" lastClr="000000">
                <a:hueOff val="0"/>
                <a:satOff val="0"/>
                <a:lumOff val="0"/>
                <a:alphaOff val="0"/>
              </a:sysClr>
            </a:solidFill>
            <a:latin typeface="Calibri" panose="020F0502020204030204"/>
            <a:ea typeface="+mn-ea"/>
            <a:cs typeface="+mn-cs"/>
          </a:endParaRPr>
        </a:p>
      </dsp:txBody>
      <dsp:txXfrm>
        <a:off x="2018182" y="3594182"/>
        <a:ext cx="106646" cy="106646"/>
      </dsp:txXfrm>
    </dsp:sp>
    <dsp:sp modelId="{4242D607-FA58-456C-9C1A-E3647714A65A}">
      <dsp:nvSpPr>
        <dsp:cNvPr id="0" name=""/>
        <dsp:cNvSpPr/>
      </dsp:nvSpPr>
      <dsp:spPr>
        <a:xfrm>
          <a:off x="2412046" y="4225473"/>
          <a:ext cx="1730653" cy="86532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a:solidFill>
                <a:sysClr val="window" lastClr="FFFFFF"/>
              </a:solidFill>
              <a:latin typeface="Calibri" panose="020F0502020204030204"/>
              <a:ea typeface="+mn-ea"/>
              <a:cs typeface="+mn-cs"/>
            </a:rPr>
            <a:t>Project risk is shared </a:t>
          </a:r>
        </a:p>
      </dsp:txBody>
      <dsp:txXfrm>
        <a:off x="2437391" y="4250818"/>
        <a:ext cx="1679963" cy="814636"/>
      </dsp:txXfrm>
    </dsp:sp>
    <dsp:sp modelId="{A0F72734-3275-44DF-9A68-A3B2CD4EB869}">
      <dsp:nvSpPr>
        <dsp:cNvPr id="0" name=""/>
        <dsp:cNvSpPr/>
      </dsp:nvSpPr>
      <dsp:spPr>
        <a:xfrm rot="21116149">
          <a:off x="4139771" y="4601407"/>
          <a:ext cx="592323" cy="30366"/>
        </a:xfrm>
        <a:custGeom>
          <a:avLst/>
          <a:gdLst/>
          <a:ahLst/>
          <a:cxnLst/>
          <a:rect l="0" t="0" r="0" b="0"/>
          <a:pathLst>
            <a:path>
              <a:moveTo>
                <a:pt x="0" y="14743"/>
              </a:moveTo>
              <a:lnTo>
                <a:pt x="478032" y="1474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AU" sz="700" kern="1200">
            <a:solidFill>
              <a:sysClr val="windowText" lastClr="000000">
                <a:hueOff val="0"/>
                <a:satOff val="0"/>
                <a:lumOff val="0"/>
                <a:alphaOff val="0"/>
              </a:sysClr>
            </a:solidFill>
            <a:latin typeface="Calibri" panose="020F0502020204030204"/>
            <a:ea typeface="+mn-ea"/>
            <a:cs typeface="+mn-cs"/>
          </a:endParaRPr>
        </a:p>
      </dsp:txBody>
      <dsp:txXfrm>
        <a:off x="4421125" y="4601782"/>
        <a:ext cx="29616" cy="29616"/>
      </dsp:txXfrm>
    </dsp:sp>
    <dsp:sp modelId="{94CA0FA7-F9E1-4626-BA43-78A835EB87B3}">
      <dsp:nvSpPr>
        <dsp:cNvPr id="0" name=""/>
        <dsp:cNvSpPr/>
      </dsp:nvSpPr>
      <dsp:spPr>
        <a:xfrm>
          <a:off x="4729166" y="4020742"/>
          <a:ext cx="2256010" cy="1108604"/>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solidFill>
                <a:sysClr val="window" lastClr="FFFFFF"/>
              </a:solidFill>
              <a:latin typeface="Times New Roman" panose="02020603050405020304" pitchFamily="18" charset="0"/>
              <a:ea typeface="+mn-ea"/>
              <a:cs typeface="Times New Roman" panose="02020603050405020304" pitchFamily="18" charset="0"/>
            </a:rPr>
            <a:t>Lower risk as shared  with sukuk holders. Maximum risk limited to % of investment</a:t>
          </a:r>
        </a:p>
      </dsp:txBody>
      <dsp:txXfrm>
        <a:off x="4761636" y="4053212"/>
        <a:ext cx="2191070" cy="10436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E5DA4F2-0EAB-4FA8-A394-8BE0D0ACE81E}" type="datetimeFigureOut">
              <a:rPr lang="en-AU" smtClean="0"/>
              <a:t>21/10/18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F5C51-7578-418B-9C59-3F355AE8CA5B}" type="slidenum">
              <a:rPr lang="en-AU" smtClean="0"/>
              <a:t>‹#›</a:t>
            </a:fld>
            <a:endParaRPr lang="en-AU"/>
          </a:p>
        </p:txBody>
      </p:sp>
    </p:spTree>
    <p:extLst>
      <p:ext uri="{BB962C8B-B14F-4D97-AF65-F5344CB8AC3E}">
        <p14:creationId xmlns:p14="http://schemas.microsoft.com/office/powerpoint/2010/main" val="2524499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E5DA4F2-0EAB-4FA8-A394-8BE0D0ACE81E}" type="datetimeFigureOut">
              <a:rPr lang="en-AU" smtClean="0"/>
              <a:t>21/10/18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F5C51-7578-418B-9C59-3F355AE8CA5B}" type="slidenum">
              <a:rPr lang="en-AU" smtClean="0"/>
              <a:t>‹#›</a:t>
            </a:fld>
            <a:endParaRPr lang="en-AU"/>
          </a:p>
        </p:txBody>
      </p:sp>
    </p:spTree>
    <p:extLst>
      <p:ext uri="{BB962C8B-B14F-4D97-AF65-F5344CB8AC3E}">
        <p14:creationId xmlns:p14="http://schemas.microsoft.com/office/powerpoint/2010/main" val="409187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E5DA4F2-0EAB-4FA8-A394-8BE0D0ACE81E}" type="datetimeFigureOut">
              <a:rPr lang="en-AU" smtClean="0"/>
              <a:t>21/10/18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F5C51-7578-418B-9C59-3F355AE8CA5B}" type="slidenum">
              <a:rPr lang="en-AU" smtClean="0"/>
              <a:t>‹#›</a:t>
            </a:fld>
            <a:endParaRPr lang="en-AU"/>
          </a:p>
        </p:txBody>
      </p:sp>
    </p:spTree>
    <p:extLst>
      <p:ext uri="{BB962C8B-B14F-4D97-AF65-F5344CB8AC3E}">
        <p14:creationId xmlns:p14="http://schemas.microsoft.com/office/powerpoint/2010/main" val="3835541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7" name="Slide Number Placeholder 5"/>
          <p:cNvSpPr>
            <a:spLocks noGrp="1"/>
          </p:cNvSpPr>
          <p:nvPr>
            <p:ph type="sldNum" sz="quarter" idx="4"/>
          </p:nvPr>
        </p:nvSpPr>
        <p:spPr>
          <a:xfrm>
            <a:off x="11626571" y="6531182"/>
            <a:ext cx="534872" cy="365125"/>
          </a:xfrm>
          <a:prstGeom prst="rect">
            <a:avLst/>
          </a:prstGeom>
        </p:spPr>
        <p:txBody>
          <a:bodyPr vert="horz" wrap="square" lIns="91440" tIns="45720" rIns="91440" bIns="45720" numCol="1" anchor="ctr" anchorCtr="0" compatLnSpc="1">
            <a:prstTxWarp prst="textNoShape">
              <a:avLst/>
            </a:prstTxWarp>
          </a:bodyPr>
          <a:lstStyle>
            <a:lvl1pPr algn="r">
              <a:defRPr sz="1000" b="0">
                <a:solidFill>
                  <a:srgbClr val="000000"/>
                </a:solidFill>
                <a:latin typeface="+mj-lt"/>
                <a:ea typeface="+mn-ea"/>
                <a:cs typeface="+mn-cs"/>
              </a:defRPr>
            </a:lvl1pPr>
          </a:lstStyle>
          <a:p>
            <a:pPr fontAlgn="base">
              <a:spcBef>
                <a:spcPct val="0"/>
              </a:spcBef>
              <a:spcAft>
                <a:spcPct val="0"/>
              </a:spcAft>
              <a:defRPr/>
            </a:pPr>
            <a:fld id="{35E5C669-8708-4180-8A87-51E03D1276D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19787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480043" y="2169019"/>
            <a:ext cx="5102357" cy="4065315"/>
          </a:xfrm>
        </p:spPr>
        <p:txBody>
          <a:bodyPr>
            <a:normAutofit/>
          </a:bodyPr>
          <a:lstStyle>
            <a:lvl1pPr>
              <a:defRPr sz="1400" baseline="0">
                <a:latin typeface="Myriad Pro" pitchFamily="34" charset="0"/>
              </a:defRPr>
            </a:lvl1pPr>
            <a:lvl2pPr>
              <a:defRPr sz="1400">
                <a:latin typeface="Myriad Pro" pitchFamily="34" charset="0"/>
              </a:defRPr>
            </a:lvl2pPr>
            <a:lvl3pPr>
              <a:defRPr sz="1400">
                <a:latin typeface="Myriad Pro" pitchFamily="34" charset="0"/>
              </a:defRPr>
            </a:lvl3pPr>
            <a:lvl4pPr>
              <a:defRPr sz="1400">
                <a:latin typeface="Myriad Pro" pitchFamily="34" charset="0"/>
              </a:defRPr>
            </a:lvl4pPr>
            <a:lvl5pPr>
              <a:defRPr sz="1400">
                <a:latin typeface="Myriad Pro" pitchFamily="34" charset="0"/>
              </a:defRPr>
            </a:lvl5pPr>
            <a:lvl6pPr>
              <a:defRPr sz="1800"/>
            </a:lvl6pPr>
            <a:lvl7pPr>
              <a:defRPr sz="1800"/>
            </a:lvl7pPr>
            <a:lvl8pPr>
              <a:defRPr sz="1800"/>
            </a:lvl8pPr>
            <a:lvl9pPr>
              <a:defRPr sz="1800"/>
            </a:lvl9pPr>
          </a:lstStyle>
          <a:p>
            <a:pPr lvl="0"/>
            <a:r>
              <a:rPr lang="en-US" dirty="0"/>
              <a:t>Type here (Myriad Pro 14pt) </a:t>
            </a:r>
          </a:p>
          <a:p>
            <a:pPr lvl="1"/>
            <a:r>
              <a:rPr lang="en-US" dirty="0"/>
              <a:t>Type here (Myriad Pro 14pt)</a:t>
            </a:r>
          </a:p>
        </p:txBody>
      </p:sp>
      <p:sp>
        <p:nvSpPr>
          <p:cNvPr id="7" name="Slide Number Placeholder 6"/>
          <p:cNvSpPr>
            <a:spLocks noGrp="1"/>
          </p:cNvSpPr>
          <p:nvPr>
            <p:ph type="sldNum" sz="quarter" idx="12"/>
          </p:nvPr>
        </p:nvSpPr>
        <p:spPr/>
        <p:txBody>
          <a:bodyPr/>
          <a:lstStyle/>
          <a:p>
            <a:fld id="{8F4D090D-EA94-40C4-A53C-A9B462A19CDB}" type="slidenum">
              <a:rPr lang="en-GB" smtClean="0"/>
              <a:pPr/>
              <a:t>‹#›</a:t>
            </a:fld>
            <a:endParaRPr lang="en-GB"/>
          </a:p>
        </p:txBody>
      </p:sp>
      <p:sp>
        <p:nvSpPr>
          <p:cNvPr id="9" name="Rectangle 8"/>
          <p:cNvSpPr/>
          <p:nvPr userDrawn="1"/>
        </p:nvSpPr>
        <p:spPr>
          <a:xfrm>
            <a:off x="0" y="6093296"/>
            <a:ext cx="12192000"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userDrawn="1"/>
        </p:nvSpPr>
        <p:spPr>
          <a:xfrm>
            <a:off x="0" y="0"/>
            <a:ext cx="6096000" cy="6858000"/>
          </a:xfrm>
          <a:prstGeom prst="rect">
            <a:avLst/>
          </a:prstGeom>
          <a:solidFill>
            <a:srgbClr val="00A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609600" y="1709936"/>
            <a:ext cx="5198368" cy="1143000"/>
          </a:xfrm>
        </p:spPr>
        <p:txBody>
          <a:bodyPr/>
          <a:lstStyle>
            <a:lvl1pPr>
              <a:defRPr>
                <a:solidFill>
                  <a:schemeClr val="bg1"/>
                </a:solidFill>
              </a:defRPr>
            </a:lvl1pPr>
          </a:lstStyle>
          <a:p>
            <a:r>
              <a:rPr lang="en-US" dirty="0"/>
              <a:t>Type ‘Contents ‘or ‘Agenda’</a:t>
            </a:r>
            <a:endParaRPr lang="en-GB" dirty="0"/>
          </a:p>
        </p:txBody>
      </p:sp>
    </p:spTree>
    <p:extLst>
      <p:ext uri="{BB962C8B-B14F-4D97-AF65-F5344CB8AC3E}">
        <p14:creationId xmlns:p14="http://schemas.microsoft.com/office/powerpoint/2010/main" val="72307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sp>
        <p:nvSpPr>
          <p:cNvPr id="10" name="Rectangle 9"/>
          <p:cNvSpPr/>
          <p:nvPr userDrawn="1"/>
        </p:nvSpPr>
        <p:spPr>
          <a:xfrm>
            <a:off x="4791" y="0"/>
            <a:ext cx="12192000" cy="6858000"/>
          </a:xfrm>
          <a:prstGeom prst="rect">
            <a:avLst/>
          </a:prstGeom>
          <a:solidFill>
            <a:srgbClr val="00A6D7"/>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700" rIns="91396" bIns="45700" rtlCol="0" anchor="ctr"/>
          <a:lstStyle/>
          <a:p>
            <a:pPr algn="ctr"/>
            <a:endParaRPr lang="en-GB" sz="1786" dirty="0"/>
          </a:p>
        </p:txBody>
      </p:sp>
      <p:sp>
        <p:nvSpPr>
          <p:cNvPr id="3" name="Text Placeholder 2"/>
          <p:cNvSpPr>
            <a:spLocks noGrp="1"/>
          </p:cNvSpPr>
          <p:nvPr>
            <p:ph type="body" idx="1" hasCustomPrompt="1"/>
          </p:nvPr>
        </p:nvSpPr>
        <p:spPr>
          <a:xfrm>
            <a:off x="525819" y="4251949"/>
            <a:ext cx="5386917" cy="518135"/>
          </a:xfrm>
        </p:spPr>
        <p:txBody>
          <a:bodyPr anchor="b">
            <a:normAutofit/>
          </a:bodyPr>
          <a:lstStyle>
            <a:lvl1pPr marL="0" indent="0">
              <a:buNone/>
              <a:defRPr sz="1429" b="1">
                <a:solidFill>
                  <a:schemeClr val="bg1"/>
                </a:solidFill>
              </a:defRPr>
            </a:lvl1pPr>
            <a:lvl2pPr marL="456989" indent="0">
              <a:buNone/>
              <a:defRPr sz="2000" b="1"/>
            </a:lvl2pPr>
            <a:lvl3pPr marL="913978" indent="0">
              <a:buNone/>
              <a:defRPr sz="1786" b="1"/>
            </a:lvl3pPr>
            <a:lvl4pPr marL="1370967" indent="0">
              <a:buNone/>
              <a:defRPr sz="1571" b="1"/>
            </a:lvl4pPr>
            <a:lvl5pPr marL="1827957" indent="0">
              <a:buNone/>
              <a:defRPr sz="1571" b="1"/>
            </a:lvl5pPr>
            <a:lvl6pPr marL="2284946" indent="0">
              <a:buNone/>
              <a:defRPr sz="1571" b="1"/>
            </a:lvl6pPr>
            <a:lvl7pPr marL="2741939" indent="0">
              <a:buNone/>
              <a:defRPr sz="1571" b="1"/>
            </a:lvl7pPr>
            <a:lvl8pPr marL="3198928" indent="0">
              <a:buNone/>
              <a:defRPr sz="1571" b="1"/>
            </a:lvl8pPr>
            <a:lvl9pPr marL="3655917" indent="0">
              <a:buNone/>
              <a:defRPr sz="1571" b="1"/>
            </a:lvl9pPr>
          </a:lstStyle>
          <a:p>
            <a:pPr lvl="0"/>
            <a:r>
              <a:rPr lang="en-US" dirty="0"/>
              <a:t>Type name here</a:t>
            </a:r>
          </a:p>
        </p:txBody>
      </p:sp>
      <p:sp>
        <p:nvSpPr>
          <p:cNvPr id="12" name="TextBox 11"/>
          <p:cNvSpPr txBox="1"/>
          <p:nvPr userDrawn="1"/>
        </p:nvSpPr>
        <p:spPr>
          <a:xfrm>
            <a:off x="508722" y="5870343"/>
            <a:ext cx="2592288" cy="532157"/>
          </a:xfrm>
          <a:prstGeom prst="rect">
            <a:avLst/>
          </a:prstGeom>
          <a:noFill/>
        </p:spPr>
        <p:txBody>
          <a:bodyPr wrap="square" lIns="91396" tIns="45700" rIns="91396" bIns="45700" rtlCol="0">
            <a:spAutoFit/>
          </a:bodyPr>
          <a:lstStyle/>
          <a:p>
            <a:r>
              <a:rPr lang="en-GB" sz="1429" dirty="0">
                <a:solidFill>
                  <a:schemeClr val="bg1"/>
                </a:solidFill>
                <a:latin typeface="Myriad Pro" pitchFamily="34" charset="0"/>
              </a:rPr>
              <a:t>Tel:</a:t>
            </a:r>
          </a:p>
          <a:p>
            <a:r>
              <a:rPr lang="en-GB" sz="1429" dirty="0">
                <a:solidFill>
                  <a:schemeClr val="bg1"/>
                </a:solidFill>
                <a:latin typeface="Myriad Pro" pitchFamily="34" charset="0"/>
              </a:rPr>
              <a:t>Websites:</a:t>
            </a:r>
          </a:p>
        </p:txBody>
      </p:sp>
      <p:sp>
        <p:nvSpPr>
          <p:cNvPr id="14" name="TextBox 13"/>
          <p:cNvSpPr txBox="1"/>
          <p:nvPr userDrawn="1"/>
        </p:nvSpPr>
        <p:spPr>
          <a:xfrm>
            <a:off x="1547642" y="5879699"/>
            <a:ext cx="5095474" cy="752089"/>
          </a:xfrm>
          <a:prstGeom prst="rect">
            <a:avLst/>
          </a:prstGeom>
          <a:noFill/>
        </p:spPr>
        <p:txBody>
          <a:bodyPr wrap="square" lIns="91396" tIns="45700" rIns="91396" bIns="45700" rtlCol="0">
            <a:spAutoFit/>
          </a:bodyPr>
          <a:lstStyle/>
          <a:p>
            <a:r>
              <a:rPr lang="en-GB" sz="1429" dirty="0">
                <a:solidFill>
                  <a:schemeClr val="bg1"/>
                </a:solidFill>
                <a:latin typeface="Myriad Pro" pitchFamily="34" charset="0"/>
              </a:rPr>
              <a:t>+603 7651 4000</a:t>
            </a:r>
          </a:p>
          <a:p>
            <a:r>
              <a:rPr lang="en-GB" sz="1429" dirty="0">
                <a:solidFill>
                  <a:schemeClr val="bg1"/>
                </a:solidFill>
                <a:latin typeface="Myriad Pro" pitchFamily="34" charset="0"/>
              </a:rPr>
              <a:t>www.inceif.org</a:t>
            </a:r>
          </a:p>
          <a:p>
            <a:pPr marL="0" marR="0" lvl="0" indent="0" algn="l" defTabSz="913978" rtl="0" eaLnBrk="1" fontAlgn="auto" latinLnBrk="0" hangingPunct="1">
              <a:lnSpc>
                <a:spcPct val="100000"/>
              </a:lnSpc>
              <a:spcBef>
                <a:spcPts val="0"/>
              </a:spcBef>
              <a:spcAft>
                <a:spcPts val="0"/>
              </a:spcAft>
              <a:buClrTx/>
              <a:buSzTx/>
              <a:buFontTx/>
              <a:buNone/>
              <a:tabLst/>
              <a:defRPr/>
            </a:pPr>
            <a:r>
              <a:rPr lang="en-MY" sz="1429" dirty="0">
                <a:solidFill>
                  <a:schemeClr val="bg1"/>
                </a:solidFill>
                <a:latin typeface="Myriad Pro"/>
              </a:rPr>
              <a:t>www.openlearning.com/inceif</a:t>
            </a:r>
          </a:p>
        </p:txBody>
      </p:sp>
      <p:sp>
        <p:nvSpPr>
          <p:cNvPr id="18" name="Text Placeholder 2"/>
          <p:cNvSpPr>
            <a:spLocks noGrp="1"/>
          </p:cNvSpPr>
          <p:nvPr>
            <p:ph type="body" idx="14" hasCustomPrompt="1"/>
          </p:nvPr>
        </p:nvSpPr>
        <p:spPr>
          <a:xfrm>
            <a:off x="529291" y="4775523"/>
            <a:ext cx="5386917" cy="360040"/>
          </a:xfrm>
        </p:spPr>
        <p:txBody>
          <a:bodyPr anchor="t">
            <a:normAutofit/>
          </a:bodyPr>
          <a:lstStyle>
            <a:lvl1pPr marL="0" indent="0">
              <a:buNone/>
              <a:defRPr sz="1429" b="0">
                <a:solidFill>
                  <a:schemeClr val="bg1"/>
                </a:solidFill>
              </a:defRPr>
            </a:lvl1pPr>
            <a:lvl2pPr marL="456989" indent="0">
              <a:buNone/>
              <a:defRPr sz="2000" b="1"/>
            </a:lvl2pPr>
            <a:lvl3pPr marL="913978" indent="0">
              <a:buNone/>
              <a:defRPr sz="1786" b="1"/>
            </a:lvl3pPr>
            <a:lvl4pPr marL="1370967" indent="0">
              <a:buNone/>
              <a:defRPr sz="1571" b="1"/>
            </a:lvl4pPr>
            <a:lvl5pPr marL="1827957" indent="0">
              <a:buNone/>
              <a:defRPr sz="1571" b="1"/>
            </a:lvl5pPr>
            <a:lvl6pPr marL="2284946" indent="0">
              <a:buNone/>
              <a:defRPr sz="1571" b="1"/>
            </a:lvl6pPr>
            <a:lvl7pPr marL="2741939" indent="0">
              <a:buNone/>
              <a:defRPr sz="1571" b="1"/>
            </a:lvl7pPr>
            <a:lvl8pPr marL="3198928" indent="0">
              <a:buNone/>
              <a:defRPr sz="1571" b="1"/>
            </a:lvl8pPr>
            <a:lvl9pPr marL="3655917" indent="0">
              <a:buNone/>
              <a:defRPr sz="1571" b="1"/>
            </a:lvl9pPr>
          </a:lstStyle>
          <a:p>
            <a:pPr lvl="0"/>
            <a:r>
              <a:rPr lang="en-US" dirty="0"/>
              <a:t>Type designation here</a:t>
            </a:r>
          </a:p>
        </p:txBody>
      </p:sp>
    </p:spTree>
    <p:extLst>
      <p:ext uri="{BB962C8B-B14F-4D97-AF65-F5344CB8AC3E}">
        <p14:creationId xmlns:p14="http://schemas.microsoft.com/office/powerpoint/2010/main" val="1395165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E5DA4F2-0EAB-4FA8-A394-8BE0D0ACE81E}" type="datetimeFigureOut">
              <a:rPr lang="en-AU" smtClean="0"/>
              <a:t>21/10/18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F5C51-7578-418B-9C59-3F355AE8CA5B}" type="slidenum">
              <a:rPr lang="en-AU" smtClean="0"/>
              <a:t>‹#›</a:t>
            </a:fld>
            <a:endParaRPr lang="en-AU"/>
          </a:p>
        </p:txBody>
      </p:sp>
    </p:spTree>
    <p:extLst>
      <p:ext uri="{BB962C8B-B14F-4D97-AF65-F5344CB8AC3E}">
        <p14:creationId xmlns:p14="http://schemas.microsoft.com/office/powerpoint/2010/main" val="242071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5DA4F2-0EAB-4FA8-A394-8BE0D0ACE81E}" type="datetimeFigureOut">
              <a:rPr lang="en-AU" smtClean="0"/>
              <a:t>21/10/18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F5C51-7578-418B-9C59-3F355AE8CA5B}" type="slidenum">
              <a:rPr lang="en-AU" smtClean="0"/>
              <a:t>‹#›</a:t>
            </a:fld>
            <a:endParaRPr lang="en-AU"/>
          </a:p>
        </p:txBody>
      </p:sp>
    </p:spTree>
    <p:extLst>
      <p:ext uri="{BB962C8B-B14F-4D97-AF65-F5344CB8AC3E}">
        <p14:creationId xmlns:p14="http://schemas.microsoft.com/office/powerpoint/2010/main" val="359104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E5DA4F2-0EAB-4FA8-A394-8BE0D0ACE81E}" type="datetimeFigureOut">
              <a:rPr lang="en-AU" smtClean="0"/>
              <a:t>21/10/18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CF5C51-7578-418B-9C59-3F355AE8CA5B}" type="slidenum">
              <a:rPr lang="en-AU" smtClean="0"/>
              <a:t>‹#›</a:t>
            </a:fld>
            <a:endParaRPr lang="en-AU"/>
          </a:p>
        </p:txBody>
      </p:sp>
    </p:spTree>
    <p:extLst>
      <p:ext uri="{BB962C8B-B14F-4D97-AF65-F5344CB8AC3E}">
        <p14:creationId xmlns:p14="http://schemas.microsoft.com/office/powerpoint/2010/main" val="81184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E5DA4F2-0EAB-4FA8-A394-8BE0D0ACE81E}" type="datetimeFigureOut">
              <a:rPr lang="en-AU" smtClean="0"/>
              <a:t>21/10/18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ECF5C51-7578-418B-9C59-3F355AE8CA5B}" type="slidenum">
              <a:rPr lang="en-AU" smtClean="0"/>
              <a:t>‹#›</a:t>
            </a:fld>
            <a:endParaRPr lang="en-AU"/>
          </a:p>
        </p:txBody>
      </p:sp>
    </p:spTree>
    <p:extLst>
      <p:ext uri="{BB962C8B-B14F-4D97-AF65-F5344CB8AC3E}">
        <p14:creationId xmlns:p14="http://schemas.microsoft.com/office/powerpoint/2010/main" val="362209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E5DA4F2-0EAB-4FA8-A394-8BE0D0ACE81E}" type="datetimeFigureOut">
              <a:rPr lang="en-AU" smtClean="0"/>
              <a:t>21/10/18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ECF5C51-7578-418B-9C59-3F355AE8CA5B}" type="slidenum">
              <a:rPr lang="en-AU" smtClean="0"/>
              <a:t>‹#›</a:t>
            </a:fld>
            <a:endParaRPr lang="en-AU"/>
          </a:p>
        </p:txBody>
      </p:sp>
    </p:spTree>
    <p:extLst>
      <p:ext uri="{BB962C8B-B14F-4D97-AF65-F5344CB8AC3E}">
        <p14:creationId xmlns:p14="http://schemas.microsoft.com/office/powerpoint/2010/main" val="311608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DA4F2-0EAB-4FA8-A394-8BE0D0ACE81E}" type="datetimeFigureOut">
              <a:rPr lang="en-AU" smtClean="0"/>
              <a:t>21/10/18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ECF5C51-7578-418B-9C59-3F355AE8CA5B}" type="slidenum">
              <a:rPr lang="en-AU" smtClean="0"/>
              <a:t>‹#›</a:t>
            </a:fld>
            <a:endParaRPr lang="en-AU"/>
          </a:p>
        </p:txBody>
      </p:sp>
    </p:spTree>
    <p:extLst>
      <p:ext uri="{BB962C8B-B14F-4D97-AF65-F5344CB8AC3E}">
        <p14:creationId xmlns:p14="http://schemas.microsoft.com/office/powerpoint/2010/main" val="31459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5DA4F2-0EAB-4FA8-A394-8BE0D0ACE81E}" type="datetimeFigureOut">
              <a:rPr lang="en-AU" smtClean="0"/>
              <a:t>21/10/18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CF5C51-7578-418B-9C59-3F355AE8CA5B}" type="slidenum">
              <a:rPr lang="en-AU" smtClean="0"/>
              <a:t>‹#›</a:t>
            </a:fld>
            <a:endParaRPr lang="en-AU"/>
          </a:p>
        </p:txBody>
      </p:sp>
    </p:spTree>
    <p:extLst>
      <p:ext uri="{BB962C8B-B14F-4D97-AF65-F5344CB8AC3E}">
        <p14:creationId xmlns:p14="http://schemas.microsoft.com/office/powerpoint/2010/main" val="360819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5DA4F2-0EAB-4FA8-A394-8BE0D0ACE81E}" type="datetimeFigureOut">
              <a:rPr lang="en-AU" smtClean="0"/>
              <a:t>21/10/18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CF5C51-7578-418B-9C59-3F355AE8CA5B}" type="slidenum">
              <a:rPr lang="en-AU" smtClean="0"/>
              <a:t>‹#›</a:t>
            </a:fld>
            <a:endParaRPr lang="en-AU"/>
          </a:p>
        </p:txBody>
      </p:sp>
    </p:spTree>
    <p:extLst>
      <p:ext uri="{BB962C8B-B14F-4D97-AF65-F5344CB8AC3E}">
        <p14:creationId xmlns:p14="http://schemas.microsoft.com/office/powerpoint/2010/main" val="84801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DA4F2-0EAB-4FA8-A394-8BE0D0ACE81E}" type="datetimeFigureOut">
              <a:rPr lang="en-AU" smtClean="0"/>
              <a:t>21/10/18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F5C51-7578-418B-9C59-3F355AE8CA5B}" type="slidenum">
              <a:rPr lang="en-AU" smtClean="0"/>
              <a:t>‹#›</a:t>
            </a:fld>
            <a:endParaRPr lang="en-AU"/>
          </a:p>
        </p:txBody>
      </p:sp>
    </p:spTree>
    <p:extLst>
      <p:ext uri="{BB962C8B-B14F-4D97-AF65-F5344CB8AC3E}">
        <p14:creationId xmlns:p14="http://schemas.microsoft.com/office/powerpoint/2010/main" val="377017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longfinance.net/media/documents/GFCI_24_final_Report_7kGxEK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2ahUKEwjOzNe-___dAhUHtI8KHUAXDGwQFjAAegQICRAC&amp;url=https://www.ifsb.org/docs/IFSB%20IFSI%20Stability%20Report%202017.pdf&amp;usg=AOvVaw0rAWmCqsjAGAQDSRyBqDC7"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i="1" dirty="0">
                <a:solidFill>
                  <a:srgbClr val="C00000"/>
                </a:solidFill>
                <a:latin typeface="Times New Roman" panose="02020603050405020304" pitchFamily="18" charset="0"/>
                <a:cs typeface="Times New Roman" panose="02020603050405020304" pitchFamily="18" charset="0"/>
              </a:rPr>
              <a:t>Building Resilient Capital Markets: Some thoughts from Islamic Finance. </a:t>
            </a:r>
          </a:p>
        </p:txBody>
      </p:sp>
      <p:sp>
        <p:nvSpPr>
          <p:cNvPr id="3" name="Subtitle 2"/>
          <p:cNvSpPr>
            <a:spLocks noGrp="1"/>
          </p:cNvSpPr>
          <p:nvPr>
            <p:ph type="subTitle" idx="1"/>
          </p:nvPr>
        </p:nvSpPr>
        <p:spPr/>
        <p:txBody>
          <a:bodyPr>
            <a:normAutofit lnSpcReduction="10000"/>
          </a:bodyPr>
          <a:lstStyle/>
          <a:p>
            <a:r>
              <a:rPr lang="en-AU" dirty="0">
                <a:latin typeface="Times New Roman" panose="02020603050405020304" pitchFamily="18" charset="0"/>
                <a:cs typeface="Times New Roman" panose="02020603050405020304" pitchFamily="18" charset="0"/>
              </a:rPr>
              <a:t>Obiyathulla Ismath Bacha</a:t>
            </a:r>
          </a:p>
          <a:p>
            <a:r>
              <a:rPr lang="en-AU" dirty="0">
                <a:latin typeface="Times New Roman" panose="02020603050405020304" pitchFamily="18" charset="0"/>
                <a:cs typeface="Times New Roman" panose="02020603050405020304" pitchFamily="18" charset="0"/>
              </a:rPr>
              <a:t>INCEIF</a:t>
            </a:r>
          </a:p>
          <a:p>
            <a:r>
              <a:rPr lang="en-AU" dirty="0">
                <a:latin typeface="Times New Roman" panose="02020603050405020304" pitchFamily="18" charset="0"/>
                <a:cs typeface="Times New Roman" panose="02020603050405020304" pitchFamily="18" charset="0"/>
              </a:rPr>
              <a:t> BRUNEI DARUSSALAM ISLAMIC CAPITAL MARKET CONFERENCE 2018 (BICAM 2018) </a:t>
            </a:r>
          </a:p>
        </p:txBody>
      </p:sp>
    </p:spTree>
    <p:extLst>
      <p:ext uri="{BB962C8B-B14F-4D97-AF65-F5344CB8AC3E}">
        <p14:creationId xmlns:p14="http://schemas.microsoft.com/office/powerpoint/2010/main" val="405864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noAutofit/>
          </a:bodyPr>
          <a:lstStyle/>
          <a:p>
            <a:br>
              <a:rPr lang="en-AU" sz="3600" dirty="0">
                <a:latin typeface="Times New Roman" panose="02020603050405020304" pitchFamily="18" charset="0"/>
                <a:cs typeface="Times New Roman" panose="02020603050405020304" pitchFamily="18" charset="0"/>
              </a:rPr>
            </a:br>
            <a:r>
              <a:rPr lang="en-AU" sz="3600" i="1" dirty="0" err="1">
                <a:solidFill>
                  <a:srgbClr val="C00000"/>
                </a:solidFill>
                <a:latin typeface="Times New Roman" panose="02020603050405020304" pitchFamily="18" charset="0"/>
                <a:cs typeface="Times New Roman" panose="02020603050405020304" pitchFamily="18" charset="0"/>
              </a:rPr>
              <a:t>i</a:t>
            </a:r>
            <a:r>
              <a:rPr lang="en-AU" sz="3600" i="1" dirty="0">
                <a:solidFill>
                  <a:srgbClr val="C00000"/>
                </a:solidFill>
                <a:latin typeface="Times New Roman" panose="02020603050405020304" pitchFamily="18" charset="0"/>
                <a:cs typeface="Times New Roman" panose="02020603050405020304" pitchFamily="18" charset="0"/>
              </a:rPr>
              <a:t>)   Global presence but missing link in intermediation.</a:t>
            </a:r>
            <a:br>
              <a:rPr lang="en-AU" sz="3600" i="1" dirty="0">
                <a:solidFill>
                  <a:srgbClr val="C00000"/>
                </a:solidFill>
                <a:latin typeface="Times New Roman" panose="02020603050405020304" pitchFamily="18" charset="0"/>
                <a:cs typeface="Times New Roman" panose="02020603050405020304" pitchFamily="18" charset="0"/>
              </a:rPr>
            </a:br>
            <a:endParaRPr lang="en-AU" sz="3600" i="1" dirty="0">
              <a:solidFill>
                <a:srgbClr val="C00000"/>
              </a:solidFill>
            </a:endParaRPr>
          </a:p>
        </p:txBody>
      </p:sp>
      <p:sp>
        <p:nvSpPr>
          <p:cNvPr id="3" name="Content Placeholder 2"/>
          <p:cNvSpPr>
            <a:spLocks noGrp="1"/>
          </p:cNvSpPr>
          <p:nvPr>
            <p:ph idx="1"/>
          </p:nvPr>
        </p:nvSpPr>
        <p:spPr>
          <a:xfrm>
            <a:off x="838200" y="1237593"/>
            <a:ext cx="10515600" cy="4939370"/>
          </a:xfrm>
        </p:spPr>
        <p:txBody>
          <a:bodyPr/>
          <a:lstStyle/>
          <a:p>
            <a:r>
              <a:rPr lang="en-AU" dirty="0">
                <a:latin typeface="Times New Roman" panose="02020603050405020304" pitchFamily="18" charset="0"/>
                <a:cs typeface="Times New Roman" panose="02020603050405020304" pitchFamily="18" charset="0"/>
              </a:rPr>
              <a:t>IBF now has a global presence. </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IFI’s operate across many countries including non Muslim ones.</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Several non Muslim jurisdictions have issued sovereign sukuk. </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Despite the global footprint, </a:t>
            </a:r>
            <a:r>
              <a:rPr lang="en-AU" dirty="0">
                <a:solidFill>
                  <a:srgbClr val="C00000"/>
                </a:solidFill>
                <a:latin typeface="Times New Roman" panose="02020603050405020304" pitchFamily="18" charset="0"/>
                <a:cs typeface="Times New Roman" panose="02020603050405020304" pitchFamily="18" charset="0"/>
              </a:rPr>
              <a:t>there appears to be a missing link when it comes to intermediating between Muslim world resources and its needs. </a:t>
            </a:r>
          </a:p>
          <a:p>
            <a:endParaRPr lang="en-AU" dirty="0"/>
          </a:p>
        </p:txBody>
      </p:sp>
    </p:spTree>
    <p:extLst>
      <p:ext uri="{BB962C8B-B14F-4D97-AF65-F5344CB8AC3E}">
        <p14:creationId xmlns:p14="http://schemas.microsoft.com/office/powerpoint/2010/main" val="115436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31282768"/>
              </p:ext>
            </p:extLst>
          </p:nvPr>
        </p:nvGraphicFramePr>
        <p:xfrm>
          <a:off x="2207173" y="165541"/>
          <a:ext cx="6622399" cy="6436265"/>
        </p:xfrm>
        <a:graphic>
          <a:graphicData uri="http://schemas.openxmlformats.org/drawingml/2006/table">
            <a:tbl>
              <a:tblPr firstRow="1" firstCol="1" bandRow="1">
                <a:tableStyleId>{5C22544A-7EE6-4342-B048-85BDC9FD1C3A}</a:tableStyleId>
              </a:tblPr>
              <a:tblGrid>
                <a:gridCol w="1245740">
                  <a:extLst>
                    <a:ext uri="{9D8B030D-6E8A-4147-A177-3AD203B41FA5}">
                      <a16:colId xmlns:a16="http://schemas.microsoft.com/office/drawing/2014/main" val="20000"/>
                    </a:ext>
                  </a:extLst>
                </a:gridCol>
                <a:gridCol w="3319279">
                  <a:extLst>
                    <a:ext uri="{9D8B030D-6E8A-4147-A177-3AD203B41FA5}">
                      <a16:colId xmlns:a16="http://schemas.microsoft.com/office/drawing/2014/main" val="20001"/>
                    </a:ext>
                  </a:extLst>
                </a:gridCol>
                <a:gridCol w="2057380">
                  <a:extLst>
                    <a:ext uri="{9D8B030D-6E8A-4147-A177-3AD203B41FA5}">
                      <a16:colId xmlns:a16="http://schemas.microsoft.com/office/drawing/2014/main" val="20002"/>
                    </a:ext>
                  </a:extLst>
                </a:gridCol>
              </a:tblGrid>
              <a:tr h="211534">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Rank</a:t>
                      </a:r>
                      <a:endParaRPr lang="en-AU"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Sovereign Wealth Fund</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Assets in USD billions</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00"/>
                  </a:ext>
                </a:extLst>
              </a:tr>
              <a:tr h="211534">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1</a:t>
                      </a:r>
                      <a:endParaRPr lang="en-AU"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Norway- Norway Global Pension Fund </a:t>
                      </a:r>
                      <a:endParaRPr lang="en-AU"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922.11</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01"/>
                  </a:ext>
                </a:extLst>
              </a:tr>
              <a:tr h="438270">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2</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UAE-Abu Dhabi- Abu Dhabi Investment Authority </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828</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02"/>
                  </a:ext>
                </a:extLst>
              </a:tr>
              <a:tr h="211534">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3</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China- China Investment Corporation </a:t>
                      </a:r>
                      <a:endParaRPr lang="en-AU"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813.8</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03"/>
                  </a:ext>
                </a:extLst>
              </a:tr>
              <a:tr h="211534">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4</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Kuwait- Kuwait Investment Authority </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524</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04"/>
                  </a:ext>
                </a:extLst>
              </a:tr>
              <a:tr h="211534">
                <a:tc>
                  <a:txBody>
                    <a:bodyPr/>
                    <a:lstStyle/>
                    <a:p>
                      <a:pPr>
                        <a:lnSpc>
                          <a:spcPct val="107000"/>
                        </a:lnSpc>
                        <a:spcAft>
                          <a:spcPts val="0"/>
                        </a:spcAft>
                      </a:pPr>
                      <a:r>
                        <a:rPr lang="en-US" sz="1400">
                          <a:solidFill>
                            <a:srgbClr val="C00000"/>
                          </a:solidFill>
                          <a:effectLst/>
                          <a:latin typeface="Times New Roman" panose="02020603050405020304" pitchFamily="18" charset="0"/>
                          <a:cs typeface="Times New Roman" panose="02020603050405020304" pitchFamily="18" charset="0"/>
                        </a:rPr>
                        <a:t>5</a:t>
                      </a:r>
                      <a:endParaRPr lang="en-AU" sz="1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Saudi Arabia- SAMA Foreign Holdings </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514</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05"/>
                  </a:ext>
                </a:extLst>
              </a:tr>
              <a:tr h="438270">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6</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China Honk Kong- Hong Kong </a:t>
                      </a:r>
                      <a:r>
                        <a:rPr lang="en-US" sz="1400" dirty="0" err="1">
                          <a:effectLst/>
                          <a:latin typeface="Times New Roman" panose="02020603050405020304" pitchFamily="18" charset="0"/>
                          <a:cs typeface="Times New Roman" panose="02020603050405020304" pitchFamily="18" charset="0"/>
                        </a:rPr>
                        <a:t>Monterary</a:t>
                      </a:r>
                      <a:r>
                        <a:rPr lang="en-US" sz="1400" dirty="0">
                          <a:effectLst/>
                          <a:latin typeface="Times New Roman" panose="02020603050405020304" pitchFamily="18" charset="0"/>
                          <a:cs typeface="Times New Roman" panose="02020603050405020304" pitchFamily="18" charset="0"/>
                        </a:rPr>
                        <a:t> Investment Portfolio </a:t>
                      </a:r>
                      <a:endParaRPr lang="en-AU"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456.6</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06"/>
                  </a:ext>
                </a:extLst>
              </a:tr>
              <a:tr h="364598">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7</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China- China SAFE Investment Corporation </a:t>
                      </a:r>
                      <a:endParaRPr lang="en-AU"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441</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07"/>
                  </a:ext>
                </a:extLst>
              </a:tr>
              <a:tr h="438270">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8</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Singapore- Government of Singapore Investment Corporation </a:t>
                      </a:r>
                      <a:endParaRPr lang="en-AU"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359</a:t>
                      </a:r>
                      <a:endParaRPr lang="en-AU"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08"/>
                  </a:ext>
                </a:extLst>
              </a:tr>
              <a:tr h="211534">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9</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Qatar- Qatar Investment Authority</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320</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09"/>
                  </a:ext>
                </a:extLst>
              </a:tr>
              <a:tr h="211534">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10</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China- National Security Fund </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295</a:t>
                      </a:r>
                      <a:endParaRPr lang="en-AU"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10"/>
                  </a:ext>
                </a:extLst>
              </a:tr>
              <a:tr h="438270">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11</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UAE-Dubai- Investment Corporation of Dubai</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209.5</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11"/>
                  </a:ext>
                </a:extLst>
              </a:tr>
              <a:tr h="211534">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12</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Singapore- Temasek Holdings </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197</a:t>
                      </a:r>
                      <a:endParaRPr lang="en-AU"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12"/>
                  </a:ext>
                </a:extLst>
              </a:tr>
              <a:tr h="211534">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13</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Saudi Arabia- Public Investment Fund</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183</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13"/>
                  </a:ext>
                </a:extLst>
              </a:tr>
              <a:tr h="438270">
                <a:tc>
                  <a:txBody>
                    <a:bodyPr/>
                    <a:lstStyle/>
                    <a:p>
                      <a:pPr>
                        <a:lnSpc>
                          <a:spcPct val="107000"/>
                        </a:lnSpc>
                        <a:spcAft>
                          <a:spcPts val="0"/>
                        </a:spcAft>
                      </a:pPr>
                      <a:r>
                        <a:rPr lang="en-US" sz="1400">
                          <a:solidFill>
                            <a:srgbClr val="C00000"/>
                          </a:solidFill>
                          <a:effectLst/>
                          <a:latin typeface="Times New Roman" panose="02020603050405020304" pitchFamily="18" charset="0"/>
                          <a:cs typeface="Times New Roman" panose="02020603050405020304" pitchFamily="18" charset="0"/>
                        </a:rPr>
                        <a:t>14</a:t>
                      </a:r>
                      <a:endParaRPr lang="en-AU" sz="1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UAE-Abu Dhabi- </a:t>
                      </a:r>
                      <a:r>
                        <a:rPr lang="en-US" sz="1400" dirty="0" err="1">
                          <a:solidFill>
                            <a:srgbClr val="C00000"/>
                          </a:solidFill>
                          <a:effectLst/>
                          <a:latin typeface="Times New Roman" panose="02020603050405020304" pitchFamily="18" charset="0"/>
                          <a:cs typeface="Times New Roman" panose="02020603050405020304" pitchFamily="18" charset="0"/>
                        </a:rPr>
                        <a:t>Mubadala</a:t>
                      </a:r>
                      <a:r>
                        <a:rPr lang="en-US" sz="1400" dirty="0">
                          <a:solidFill>
                            <a:srgbClr val="C00000"/>
                          </a:solidFill>
                          <a:effectLst/>
                          <a:latin typeface="Times New Roman" panose="02020603050405020304" pitchFamily="18" charset="0"/>
                          <a:cs typeface="Times New Roman" panose="02020603050405020304" pitchFamily="18" charset="0"/>
                        </a:rPr>
                        <a:t> Investment Company </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125</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14"/>
                  </a:ext>
                </a:extLst>
              </a:tr>
              <a:tr h="438270">
                <a:tc>
                  <a:txBody>
                    <a:bodyPr/>
                    <a:lstStyle/>
                    <a:p>
                      <a:pPr>
                        <a:lnSpc>
                          <a:spcPct val="107000"/>
                        </a:lnSpc>
                        <a:spcAft>
                          <a:spcPts val="0"/>
                        </a:spcAft>
                      </a:pPr>
                      <a:r>
                        <a:rPr lang="en-US" sz="1400">
                          <a:solidFill>
                            <a:srgbClr val="C00000"/>
                          </a:solidFill>
                          <a:effectLst/>
                          <a:latin typeface="Times New Roman" panose="02020603050405020304" pitchFamily="18" charset="0"/>
                          <a:cs typeface="Times New Roman" panose="02020603050405020304" pitchFamily="18" charset="0"/>
                        </a:rPr>
                        <a:t>15</a:t>
                      </a:r>
                      <a:endParaRPr lang="en-AU" sz="1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a:solidFill>
                            <a:srgbClr val="C00000"/>
                          </a:solidFill>
                          <a:effectLst/>
                          <a:latin typeface="Times New Roman" panose="02020603050405020304" pitchFamily="18" charset="0"/>
                          <a:cs typeface="Times New Roman" panose="02020603050405020304" pitchFamily="18" charset="0"/>
                        </a:rPr>
                        <a:t>UAE-Abu Dhabi- Abu Dhabi Investment Council </a:t>
                      </a:r>
                      <a:endParaRPr lang="en-AU" sz="1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110</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15"/>
                  </a:ext>
                </a:extLst>
              </a:tr>
              <a:tr h="364598">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16</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South Korea- Korea Investment Corporation</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108</a:t>
                      </a:r>
                      <a:endParaRPr lang="en-AU"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16"/>
                  </a:ext>
                </a:extLst>
              </a:tr>
              <a:tr h="211534">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17</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Australia- Australia Future Fund </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99.4</a:t>
                      </a:r>
                      <a:endParaRPr lang="en-AU"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17"/>
                  </a:ext>
                </a:extLst>
              </a:tr>
              <a:tr h="211534">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18</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Iran- National Development Fund of Iran</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91</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18"/>
                  </a:ext>
                </a:extLst>
              </a:tr>
              <a:tr h="211534">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19</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Russia- National Welfare Fund </a:t>
                      </a:r>
                      <a:endParaRPr lang="en-AU"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72.2</a:t>
                      </a:r>
                      <a:endParaRPr lang="en-AU"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19"/>
                  </a:ext>
                </a:extLst>
              </a:tr>
              <a:tr h="211913">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20</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tc>
                  <a:txBody>
                    <a:bodyPr/>
                    <a:lstStyle/>
                    <a:p>
                      <a:r>
                        <a:rPr lang="en-US" sz="1400" dirty="0">
                          <a:solidFill>
                            <a:srgbClr val="C00000"/>
                          </a:solidFill>
                          <a:effectLst/>
                          <a:latin typeface="Times New Roman" panose="02020603050405020304" pitchFamily="18" charset="0"/>
                          <a:cs typeface="Times New Roman" panose="02020603050405020304" pitchFamily="18" charset="0"/>
                        </a:rPr>
                        <a:t>Libya- Libyan Investment Authority</a:t>
                      </a:r>
                      <a:endParaRPr lang="en-A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9" marR="65489" marT="0" marB="0"/>
                </a:tc>
                <a:tc>
                  <a:txBody>
                    <a:bodyPr/>
                    <a:lstStyle/>
                    <a:p>
                      <a:pPr>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66</a:t>
                      </a:r>
                      <a:endParaRPr lang="en-AU"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489" marR="65489" marT="0" marB="0"/>
                </a:tc>
                <a:extLst>
                  <a:ext uri="{0D108BD9-81ED-4DB2-BD59-A6C34878D82A}">
                    <a16:rowId xmlns:a16="http://schemas.microsoft.com/office/drawing/2014/main" val="10020"/>
                  </a:ext>
                </a:extLst>
              </a:tr>
            </a:tbl>
          </a:graphicData>
        </a:graphic>
      </p:graphicFrame>
      <p:sp>
        <p:nvSpPr>
          <p:cNvPr id="5" name="Rectangle 4"/>
          <p:cNvSpPr/>
          <p:nvPr/>
        </p:nvSpPr>
        <p:spPr>
          <a:xfrm>
            <a:off x="237267" y="6545431"/>
            <a:ext cx="2356735" cy="261290"/>
          </a:xfrm>
          <a:prstGeom prst="rect">
            <a:avLst/>
          </a:prstGeom>
        </p:spPr>
        <p:txBody>
          <a:bodyPr wrap="none">
            <a:spAutoFit/>
          </a:bodyPr>
          <a:lstStyle/>
          <a:p>
            <a:pPr>
              <a:lnSpc>
                <a:spcPct val="107000"/>
              </a:lnSpc>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Source: Sovereign Fund Institute 2017</a:t>
            </a:r>
            <a:endParaRPr lang="en-A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194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12792"/>
          </a:xfrm>
        </p:spPr>
        <p:txBody>
          <a:bodyPr>
            <a:noAutofit/>
          </a:bodyPr>
          <a:lstStyle/>
          <a:p>
            <a:r>
              <a:rPr lang="en-AU" sz="1600" dirty="0"/>
              <a:t>Source: </a:t>
            </a:r>
            <a:r>
              <a:rPr lang="en-AU" sz="1600" dirty="0">
                <a:hlinkClick r:id="rId2"/>
              </a:rPr>
              <a:t>https://www.longfinance.net/media/documents/GFCI_24_final_Report_7kGxEKS.pdf</a:t>
            </a:r>
            <a:r>
              <a:rPr lang="en-AU" sz="1600" dirty="0"/>
              <a:t>            report dated Sept 2018</a:t>
            </a:r>
          </a:p>
        </p:txBody>
      </p:sp>
      <p:pic>
        <p:nvPicPr>
          <p:cNvPr id="4" name="Content Placeholder 3"/>
          <p:cNvPicPr>
            <a:picLocks noGrp="1" noChangeAspect="1"/>
          </p:cNvPicPr>
          <p:nvPr>
            <p:ph idx="1"/>
          </p:nvPr>
        </p:nvPicPr>
        <p:blipFill>
          <a:blip r:embed="rId3"/>
          <a:stretch>
            <a:fillRect/>
          </a:stretch>
        </p:blipFill>
        <p:spPr>
          <a:xfrm>
            <a:off x="1495425" y="993775"/>
            <a:ext cx="7705725" cy="5183188"/>
          </a:xfrm>
          <a:prstGeom prst="rect">
            <a:avLst/>
          </a:prstGeom>
        </p:spPr>
      </p:pic>
    </p:spTree>
    <p:extLst>
      <p:ext uri="{BB962C8B-B14F-4D97-AF65-F5344CB8AC3E}">
        <p14:creationId xmlns:p14="http://schemas.microsoft.com/office/powerpoint/2010/main" val="2363906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9090"/>
            <a:ext cx="10515600" cy="5577873"/>
          </a:xfrm>
        </p:spPr>
        <p:txBody>
          <a:bodyPr>
            <a:normAutofit lnSpcReduction="10000"/>
          </a:bodyPr>
          <a:lstStyle/>
          <a:p>
            <a:r>
              <a:rPr lang="en-AU" dirty="0">
                <a:latin typeface="Times New Roman" panose="02020603050405020304" pitchFamily="18" charset="0"/>
                <a:cs typeface="Times New Roman" panose="02020603050405020304" pitchFamily="18" charset="0"/>
              </a:rPr>
              <a:t>10 of the top twenty SWFs are from the Islamic world.</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Total assets of these ten SWF’s approximates 3 trillion US $.</a:t>
            </a:r>
          </a:p>
          <a:p>
            <a:endParaRPr lang="en-AU" dirty="0">
              <a:effectLst/>
              <a:latin typeface="Times New Roman" panose="02020603050405020304" pitchFamily="18" charset="0"/>
              <a:cs typeface="Times New Roman" panose="02020603050405020304" pitchFamily="18" charset="0"/>
            </a:endParaRPr>
          </a:p>
          <a:p>
            <a:r>
              <a:rPr lang="en-AU" dirty="0">
                <a:effectLst/>
                <a:latin typeface="Times New Roman" panose="02020603050405020304" pitchFamily="18" charset="0"/>
                <a:cs typeface="Times New Roman" panose="02020603050405020304" pitchFamily="18" charset="0"/>
              </a:rPr>
              <a:t>By comparison, the total volume of </a:t>
            </a:r>
            <a:r>
              <a:rPr lang="en-AU" dirty="0" err="1">
                <a:effectLst/>
                <a:latin typeface="Times New Roman" panose="02020603050405020304" pitchFamily="18" charset="0"/>
                <a:cs typeface="Times New Roman" panose="02020603050405020304" pitchFamily="18" charset="0"/>
              </a:rPr>
              <a:t>ṣukūk</a:t>
            </a:r>
            <a:r>
              <a:rPr lang="en-AU" dirty="0">
                <a:effectLst/>
                <a:latin typeface="Times New Roman" panose="02020603050405020304" pitchFamily="18" charset="0"/>
                <a:cs typeface="Times New Roman" panose="02020603050405020304" pitchFamily="18" charset="0"/>
              </a:rPr>
              <a:t> issued in 2016 was US$ 75 billion, total outstanding </a:t>
            </a:r>
            <a:r>
              <a:rPr lang="en-AU" dirty="0" err="1">
                <a:effectLst/>
                <a:latin typeface="Times New Roman" panose="02020603050405020304" pitchFamily="18" charset="0"/>
                <a:cs typeface="Times New Roman" panose="02020603050405020304" pitchFamily="18" charset="0"/>
              </a:rPr>
              <a:t>ṣukūk</a:t>
            </a:r>
            <a:r>
              <a:rPr lang="en-AU" dirty="0">
                <a:effectLst/>
                <a:latin typeface="Times New Roman" panose="02020603050405020304" pitchFamily="18" charset="0"/>
                <a:cs typeface="Times New Roman" panose="02020603050405020304" pitchFamily="18" charset="0"/>
              </a:rPr>
              <a:t> close to USD 320 billion. </a:t>
            </a:r>
            <a:r>
              <a:rPr lang="en-AU" sz="1600" dirty="0">
                <a:effectLst/>
                <a:latin typeface="Times New Roman" panose="02020603050405020304" pitchFamily="18" charset="0"/>
                <a:cs typeface="Times New Roman" panose="02020603050405020304" pitchFamily="18" charset="0"/>
              </a:rPr>
              <a:t>(IFSB – 2017)</a:t>
            </a:r>
          </a:p>
          <a:p>
            <a:pPr marL="0" indent="0">
              <a:buNone/>
            </a:pPr>
            <a:endParaRPr lang="en-AU" sz="1600" dirty="0">
              <a:effectLst/>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Islamic Fund Assets for 2016 totalled US $ 56 billion. </a:t>
            </a:r>
            <a:endParaRPr lang="en-AU" dirty="0">
              <a:effectLst/>
              <a:latin typeface="Times New Roman" panose="02020603050405020304" pitchFamily="18" charset="0"/>
              <a:cs typeface="Times New Roman" panose="02020603050405020304" pitchFamily="18" charset="0"/>
            </a:endParaRPr>
          </a:p>
          <a:p>
            <a:pPr marL="0" indent="0">
              <a:buNone/>
            </a:pPr>
            <a:endParaRPr lang="en-AU" sz="1600" dirty="0">
              <a:effectLst/>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Global total Islamic Banking assets approx. US$ 1.5 trillion.</a:t>
            </a:r>
            <a:r>
              <a:rPr lang="en-AU" dirty="0">
                <a:effectLst/>
                <a:latin typeface="Times New Roman" panose="02020603050405020304" pitchFamily="18" charset="0"/>
                <a:cs typeface="Times New Roman" panose="02020603050405020304" pitchFamily="18" charset="0"/>
              </a:rPr>
              <a:t> </a:t>
            </a:r>
            <a:r>
              <a:rPr lang="en-AU" sz="1200" dirty="0">
                <a:effectLst/>
                <a:latin typeface="Times New Roman" panose="02020603050405020304" pitchFamily="18" charset="0"/>
                <a:cs typeface="Times New Roman" panose="02020603050405020304" pitchFamily="18" charset="0"/>
              </a:rPr>
              <a:t>(IFSB – 2017)</a:t>
            </a:r>
            <a:endParaRPr lang="en-AU" dirty="0">
              <a:effectLst/>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a:p>
            <a:r>
              <a:rPr lang="en-AU" dirty="0">
                <a:effectLst/>
                <a:latin typeface="Times New Roman" panose="02020603050405020304" pitchFamily="18" charset="0"/>
                <a:cs typeface="Times New Roman" panose="02020603050405020304" pitchFamily="18" charset="0"/>
              </a:rPr>
              <a:t> Considering the leverage model of banking, shifting a small portion of SWF assets, can support Islamic banking size several times larger. </a:t>
            </a:r>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35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4050"/>
          </a:xfrm>
        </p:spPr>
        <p:txBody>
          <a:bodyPr>
            <a:normAutofit fontScale="90000"/>
          </a:bodyPr>
          <a:lstStyle/>
          <a:p>
            <a:r>
              <a:rPr lang="en-AU" i="1" dirty="0">
                <a:solidFill>
                  <a:srgbClr val="C00000"/>
                </a:solidFill>
                <a:latin typeface="Times New Roman" panose="02020603050405020304" pitchFamily="18" charset="0"/>
                <a:cs typeface="Times New Roman" panose="02020603050405020304" pitchFamily="18" charset="0"/>
              </a:rPr>
              <a:t>The missing link?</a:t>
            </a:r>
          </a:p>
        </p:txBody>
      </p:sp>
      <p:sp>
        <p:nvSpPr>
          <p:cNvPr id="3" name="Content Placeholder 2"/>
          <p:cNvSpPr>
            <a:spLocks noGrp="1"/>
          </p:cNvSpPr>
          <p:nvPr>
            <p:ph idx="1"/>
          </p:nvPr>
        </p:nvSpPr>
        <p:spPr>
          <a:xfrm>
            <a:off x="838200" y="1219200"/>
            <a:ext cx="10515600" cy="4957763"/>
          </a:xfrm>
        </p:spPr>
        <p:txBody>
          <a:bodyPr/>
          <a:lstStyle/>
          <a:p>
            <a:r>
              <a:rPr lang="en-AU" dirty="0">
                <a:latin typeface="Times New Roman" panose="02020603050405020304" pitchFamily="18" charset="0"/>
                <a:cs typeface="Times New Roman" panose="02020603050405020304" pitchFamily="18" charset="0"/>
              </a:rPr>
              <a:t>With equity typically less than 10% of banking assets, or US$ 150 billion in 2016, its obvious that not much SWF money has gone into funding Islamic Banking assets.</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Similarly given the sizes of Islamic Funds and Sukuk, it seems unlikely that SWF funds had gone into these.</a:t>
            </a:r>
          </a:p>
          <a:p>
            <a:pPr marL="0" indent="0">
              <a:buNone/>
            </a:pPr>
            <a:r>
              <a:rPr lang="en-AU" dirty="0">
                <a:latin typeface="Times New Roman" panose="02020603050405020304" pitchFamily="18" charset="0"/>
                <a:cs typeface="Times New Roman" panose="02020603050405020304" pitchFamily="18" charset="0"/>
              </a:rPr>
              <a:t> </a:t>
            </a:r>
          </a:p>
          <a:p>
            <a:r>
              <a:rPr lang="en-AU" dirty="0">
                <a:latin typeface="Times New Roman" panose="02020603050405020304" pitchFamily="18" charset="0"/>
                <a:cs typeface="Times New Roman" panose="02020603050405020304" pitchFamily="18" charset="0"/>
              </a:rPr>
              <a:t>How about Equity markets? </a:t>
            </a:r>
            <a:r>
              <a:rPr lang="en-AU" i="1" dirty="0">
                <a:solidFill>
                  <a:srgbClr val="C00000"/>
                </a:solidFill>
                <a:latin typeface="Times New Roman" panose="02020603050405020304" pitchFamily="18" charset="0"/>
                <a:cs typeface="Times New Roman" panose="02020603050405020304" pitchFamily="18" charset="0"/>
              </a:rPr>
              <a:t>Could SWF assets gone into equity markets of the Muslim world? </a:t>
            </a:r>
          </a:p>
          <a:p>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730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015226968"/>
              </p:ext>
            </p:extLst>
          </p:nvPr>
        </p:nvGraphicFramePr>
        <p:xfrm>
          <a:off x="1657351" y="1057275"/>
          <a:ext cx="8877300" cy="5172075"/>
        </p:xfrm>
        <a:graphic>
          <a:graphicData uri="http://schemas.openxmlformats.org/presentationml/2006/ole">
            <mc:AlternateContent xmlns:mc="http://schemas.openxmlformats.org/markup-compatibility/2006">
              <mc:Choice xmlns:v="urn:schemas-microsoft-com:vml" Requires="v">
                <p:oleObj spid="_x0000_s1025" name="Document" r:id="rId3" imgW="5745621" imgH="3189744" progId="Word.Document.12">
                  <p:embed/>
                </p:oleObj>
              </mc:Choice>
              <mc:Fallback>
                <p:oleObj name="Document" r:id="rId3" imgW="5745621" imgH="3189744" progId="Word.Document.12">
                  <p:embed/>
                  <p:pic>
                    <p:nvPicPr>
                      <p:cNvPr id="4" name="Object 3"/>
                      <p:cNvPicPr/>
                      <p:nvPr/>
                    </p:nvPicPr>
                    <p:blipFill>
                      <a:blip r:embed="rId4"/>
                      <a:stretch>
                        <a:fillRect/>
                      </a:stretch>
                    </p:blipFill>
                    <p:spPr>
                      <a:xfrm>
                        <a:off x="1657351" y="1057275"/>
                        <a:ext cx="8877300" cy="5172075"/>
                      </a:xfrm>
                      <a:prstGeom prst="rect">
                        <a:avLst/>
                      </a:prstGeom>
                    </p:spPr>
                  </p:pic>
                </p:oleObj>
              </mc:Fallback>
            </mc:AlternateContent>
          </a:graphicData>
        </a:graphic>
      </p:graphicFrame>
      <p:sp>
        <p:nvSpPr>
          <p:cNvPr id="2" name="TextBox 1"/>
          <p:cNvSpPr txBox="1"/>
          <p:nvPr/>
        </p:nvSpPr>
        <p:spPr>
          <a:xfrm>
            <a:off x="1781503" y="6077607"/>
            <a:ext cx="4775923" cy="369332"/>
          </a:xfrm>
          <a:prstGeom prst="rect">
            <a:avLst/>
          </a:prstGeom>
          <a:noFill/>
        </p:spPr>
        <p:txBody>
          <a:bodyPr wrap="none" rtlCol="0">
            <a:spAutoFit/>
          </a:bodyPr>
          <a:lstStyle/>
          <a:p>
            <a:r>
              <a:rPr lang="en-AU" dirty="0"/>
              <a:t>Average market cap for top ten = US$ 208 billion</a:t>
            </a:r>
          </a:p>
        </p:txBody>
      </p:sp>
    </p:spTree>
    <p:extLst>
      <p:ext uri="{BB962C8B-B14F-4D97-AF65-F5344CB8AC3E}">
        <p14:creationId xmlns:p14="http://schemas.microsoft.com/office/powerpoint/2010/main" val="1291395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49" t="9310" r="5926" b="9081"/>
          <a:stretch/>
        </p:blipFill>
        <p:spPr>
          <a:xfrm>
            <a:off x="1010653" y="280393"/>
            <a:ext cx="10890379" cy="6200617"/>
          </a:xfrm>
          <a:prstGeom prst="rect">
            <a:avLst/>
          </a:prstGeom>
        </p:spPr>
      </p:pic>
      <p:sp>
        <p:nvSpPr>
          <p:cNvPr id="5" name="TextBox 4"/>
          <p:cNvSpPr txBox="1"/>
          <p:nvPr/>
        </p:nvSpPr>
        <p:spPr>
          <a:xfrm>
            <a:off x="6972300" y="2295525"/>
            <a:ext cx="1819275" cy="2705100"/>
          </a:xfrm>
          <a:prstGeom prst="rect">
            <a:avLst/>
          </a:prstGeom>
          <a:noFill/>
          <a:ln w="19050">
            <a:solidFill>
              <a:srgbClr val="FF0000"/>
            </a:solidFill>
            <a:prstDash val="sysDash"/>
          </a:ln>
        </p:spPr>
        <p:txBody>
          <a:bodyPr wrap="square" rtlCol="0">
            <a:spAutoFit/>
          </a:bodyPr>
          <a:lstStyle/>
          <a:p>
            <a:endParaRPr lang="en-AU"/>
          </a:p>
        </p:txBody>
      </p:sp>
    </p:spTree>
    <p:extLst>
      <p:ext uri="{BB962C8B-B14F-4D97-AF65-F5344CB8AC3E}">
        <p14:creationId xmlns:p14="http://schemas.microsoft.com/office/powerpoint/2010/main" val="368971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845"/>
          <a:stretch/>
        </p:blipFill>
        <p:spPr bwMode="auto">
          <a:xfrm>
            <a:off x="2057401" y="535202"/>
            <a:ext cx="8133948" cy="454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646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3075"/>
          </a:xfrm>
        </p:spPr>
        <p:txBody>
          <a:bodyPr>
            <a:normAutofit fontScale="90000"/>
          </a:bodyPr>
          <a:lstStyle/>
          <a:p>
            <a:r>
              <a:rPr lang="en-AU" i="1" dirty="0">
                <a:solidFill>
                  <a:srgbClr val="C00000"/>
                </a:solidFill>
                <a:latin typeface="Times New Roman" panose="02020603050405020304" pitchFamily="18" charset="0"/>
                <a:cs typeface="Times New Roman" panose="02020603050405020304" pitchFamily="18" charset="0"/>
              </a:rPr>
              <a:t>The missing link?</a:t>
            </a:r>
            <a:endParaRPr lang="en-AU" i="1" dirty="0">
              <a:solidFill>
                <a:srgbClr val="C00000"/>
              </a:solidFill>
            </a:endParaRPr>
          </a:p>
        </p:txBody>
      </p:sp>
      <p:sp>
        <p:nvSpPr>
          <p:cNvPr id="3" name="Content Placeholder 2"/>
          <p:cNvSpPr>
            <a:spLocks noGrp="1"/>
          </p:cNvSpPr>
          <p:nvPr>
            <p:ph idx="1"/>
          </p:nvPr>
        </p:nvSpPr>
        <p:spPr>
          <a:xfrm>
            <a:off x="838200" y="1171575"/>
            <a:ext cx="10515600" cy="5005388"/>
          </a:xfrm>
        </p:spPr>
        <p:txBody>
          <a:bodyPr>
            <a:normAutofit lnSpcReduction="10000"/>
          </a:bodyPr>
          <a:lstStyle/>
          <a:p>
            <a:r>
              <a:rPr lang="en-AU" dirty="0">
                <a:latin typeface="Times New Roman" panose="02020603050405020304" pitchFamily="18" charset="0"/>
                <a:cs typeface="Times New Roman" panose="02020603050405020304" pitchFamily="18" charset="0"/>
              </a:rPr>
              <a:t>Based on the Market Cap and ratio comparisons, it seems obvious that not much SWF resources of the Muslim world has gone into its equity markets, sukuk or into Islamic Banking assets. </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Clearly there appears there appears to be little if any intermediation of Muslim wealth back into Muslim countries / societies.</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SWF assets are being invested in the financial centres of the West. </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Whatever intermediation if any is happening through western banks/ money centres. </a:t>
            </a:r>
          </a:p>
          <a:p>
            <a:endParaRPr lang="en-AU" dirty="0"/>
          </a:p>
        </p:txBody>
      </p:sp>
    </p:spTree>
    <p:extLst>
      <p:ext uri="{BB962C8B-B14F-4D97-AF65-F5344CB8AC3E}">
        <p14:creationId xmlns:p14="http://schemas.microsoft.com/office/powerpoint/2010/main" val="12886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384032" y="548680"/>
            <a:ext cx="3826768" cy="6120680"/>
          </a:xfrm>
        </p:spPr>
        <p:txBody>
          <a:bodyPr>
            <a:normAutofit/>
          </a:bodyPr>
          <a:lstStyle/>
          <a:p>
            <a:pPr marL="0" indent="0">
              <a:buNone/>
            </a:pPr>
            <a:r>
              <a:rPr lang="en-AU" sz="5400" i="1" dirty="0">
                <a:solidFill>
                  <a:srgbClr val="C00000"/>
                </a:solidFill>
                <a:latin typeface="Times New Roman" panose="02020603050405020304" pitchFamily="18" charset="0"/>
                <a:cs typeface="Times New Roman" panose="02020603050405020304" pitchFamily="18" charset="0"/>
              </a:rPr>
              <a:t>Infantile Capital Markets, Banking sector dominance.</a:t>
            </a:r>
            <a:endParaRPr lang="en-MY" sz="5400" dirty="0"/>
          </a:p>
        </p:txBody>
      </p:sp>
      <p:sp>
        <p:nvSpPr>
          <p:cNvPr id="5" name="Slide Number Placeholder 4"/>
          <p:cNvSpPr>
            <a:spLocks noGrp="1"/>
          </p:cNvSpPr>
          <p:nvPr>
            <p:ph type="sldNum" sz="quarter" idx="12"/>
          </p:nvPr>
        </p:nvSpPr>
        <p:spPr/>
        <p:txBody>
          <a:bodyPr/>
          <a:lstStyle/>
          <a:p>
            <a:fld id="{8F4D090D-EA94-40C4-A53C-A9B462A19CDB}" type="slidenum">
              <a:rPr lang="en-GB" smtClean="0"/>
              <a:pPr/>
              <a:t>19</a:t>
            </a:fld>
            <a:endParaRPr lang="en-GB"/>
          </a:p>
        </p:txBody>
      </p:sp>
      <p:sp>
        <p:nvSpPr>
          <p:cNvPr id="6" name="Title 5"/>
          <p:cNvSpPr>
            <a:spLocks noGrp="1"/>
          </p:cNvSpPr>
          <p:nvPr>
            <p:ph type="title"/>
          </p:nvPr>
        </p:nvSpPr>
        <p:spPr>
          <a:xfrm>
            <a:off x="1981200" y="836712"/>
            <a:ext cx="3898776" cy="1152128"/>
          </a:xfrm>
        </p:spPr>
        <p:txBody>
          <a:bodyPr/>
          <a:lstStyle/>
          <a:p>
            <a:r>
              <a:rPr lang="en-MY" dirty="0">
                <a:latin typeface="Times New Roman" panose="02020603050405020304" pitchFamily="18" charset="0"/>
                <a:cs typeface="Times New Roman" panose="02020603050405020304" pitchFamily="18" charset="0"/>
              </a:rPr>
              <a:t>Gap 2</a:t>
            </a:r>
          </a:p>
        </p:txBody>
      </p:sp>
      <p:sp>
        <p:nvSpPr>
          <p:cNvPr id="2" name="Footer Placeholder 1"/>
          <p:cNvSpPr>
            <a:spLocks noGrp="1"/>
          </p:cNvSpPr>
          <p:nvPr>
            <p:ph type="ftr" sz="quarter" idx="4294967295"/>
          </p:nvPr>
        </p:nvSpPr>
        <p:spPr>
          <a:xfrm>
            <a:off x="1524001" y="6356351"/>
            <a:ext cx="4545013" cy="365125"/>
          </a:xfrm>
        </p:spPr>
        <p:txBody>
          <a:bodyPr/>
          <a:lstStyle/>
          <a:p>
            <a:r>
              <a:rPr lang="en-GB" dirty="0"/>
              <a:t>©  INCEIF 2012</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2204864"/>
            <a:ext cx="3585650" cy="353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7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9634"/>
          </a:xfrm>
        </p:spPr>
        <p:txBody>
          <a:bodyPr>
            <a:normAutofit fontScale="90000"/>
          </a:bodyPr>
          <a:lstStyle/>
          <a:p>
            <a:r>
              <a:rPr lang="en-AU" i="1" dirty="0">
                <a:solidFill>
                  <a:srgbClr val="C00000"/>
                </a:solidFill>
                <a:latin typeface="Times New Roman" panose="02020603050405020304" pitchFamily="18" charset="0"/>
                <a:cs typeface="Times New Roman" panose="02020603050405020304" pitchFamily="18" charset="0"/>
              </a:rPr>
              <a:t>Setting the stage - Key Questions?</a:t>
            </a:r>
          </a:p>
        </p:txBody>
      </p:sp>
      <p:sp>
        <p:nvSpPr>
          <p:cNvPr id="3" name="Content Placeholder 2"/>
          <p:cNvSpPr>
            <a:spLocks noGrp="1"/>
          </p:cNvSpPr>
          <p:nvPr>
            <p:ph idx="1"/>
          </p:nvPr>
        </p:nvSpPr>
        <p:spPr>
          <a:xfrm>
            <a:off x="838200" y="1521372"/>
            <a:ext cx="10515600" cy="4655591"/>
          </a:xfrm>
        </p:spPr>
        <p:txBody>
          <a:bodyPr>
            <a:normAutofit fontScale="92500" lnSpcReduction="20000"/>
          </a:bodyPr>
          <a:lstStyle/>
          <a:p>
            <a:r>
              <a:rPr lang="en-AU" sz="3500" i="1" dirty="0">
                <a:latin typeface="Times New Roman" panose="02020603050405020304" pitchFamily="18" charset="0"/>
                <a:cs typeface="Times New Roman" panose="02020603050405020304" pitchFamily="18" charset="0"/>
              </a:rPr>
              <a:t>Forty years of IBF – what lessons can we learn? </a:t>
            </a:r>
          </a:p>
          <a:p>
            <a:pPr marL="0" indent="0">
              <a:buNone/>
            </a:pPr>
            <a:endParaRPr lang="en-AU" sz="3500" i="1" dirty="0">
              <a:latin typeface="Times New Roman" panose="02020603050405020304" pitchFamily="18" charset="0"/>
              <a:cs typeface="Times New Roman" panose="02020603050405020304" pitchFamily="18" charset="0"/>
            </a:endParaRPr>
          </a:p>
          <a:p>
            <a:r>
              <a:rPr lang="en-AU" sz="3500" i="1" dirty="0">
                <a:latin typeface="Times New Roman" panose="02020603050405020304" pitchFamily="18" charset="0"/>
                <a:cs typeface="Times New Roman" panose="02020603050405020304" pitchFamily="18" charset="0"/>
              </a:rPr>
              <a:t>How effective has been the replication strategy? </a:t>
            </a:r>
          </a:p>
          <a:p>
            <a:pPr marL="0" indent="0">
              <a:buNone/>
            </a:pPr>
            <a:endParaRPr lang="en-AU" sz="3500" i="1" dirty="0">
              <a:latin typeface="Times New Roman" panose="02020603050405020304" pitchFamily="18" charset="0"/>
              <a:cs typeface="Times New Roman" panose="02020603050405020304" pitchFamily="18" charset="0"/>
            </a:endParaRPr>
          </a:p>
          <a:p>
            <a:r>
              <a:rPr lang="en-AU" sz="3500" i="1" dirty="0">
                <a:latin typeface="Times New Roman" panose="02020603050405020304" pitchFamily="18" charset="0"/>
                <a:cs typeface="Times New Roman" panose="02020603050405020304" pitchFamily="18" charset="0"/>
              </a:rPr>
              <a:t>The global footprint of IBF, where are the gaps?, the missing links? </a:t>
            </a:r>
          </a:p>
          <a:p>
            <a:pPr marL="0" indent="0">
              <a:buNone/>
            </a:pPr>
            <a:endParaRPr lang="en-AU" sz="3500" i="1" dirty="0">
              <a:latin typeface="Times New Roman" panose="02020603050405020304" pitchFamily="18" charset="0"/>
              <a:cs typeface="Times New Roman" panose="02020603050405020304" pitchFamily="18" charset="0"/>
            </a:endParaRPr>
          </a:p>
          <a:p>
            <a:r>
              <a:rPr lang="en-AU" sz="3500" i="1" dirty="0">
                <a:latin typeface="Times New Roman" panose="02020603050405020304" pitchFamily="18" charset="0"/>
                <a:cs typeface="Times New Roman" panose="02020603050405020304" pitchFamily="18" charset="0"/>
              </a:rPr>
              <a:t>What are the opportunities for a new market?  </a:t>
            </a:r>
          </a:p>
          <a:p>
            <a:pPr marL="0" indent="0">
              <a:buNone/>
            </a:pPr>
            <a:endParaRPr lang="en-AU" sz="3500" i="1" dirty="0">
              <a:latin typeface="Times New Roman" panose="02020603050405020304" pitchFamily="18" charset="0"/>
              <a:cs typeface="Times New Roman" panose="02020603050405020304" pitchFamily="18" charset="0"/>
            </a:endParaRPr>
          </a:p>
          <a:p>
            <a:r>
              <a:rPr lang="en-AU" sz="3500" i="1" dirty="0">
                <a:latin typeface="Times New Roman" panose="02020603050405020304" pitchFamily="18" charset="0"/>
                <a:cs typeface="Times New Roman" panose="02020603050405020304" pitchFamily="18" charset="0"/>
              </a:rPr>
              <a:t>Is growth possible through filling the gaps? </a:t>
            </a:r>
          </a:p>
          <a:p>
            <a:endParaRPr lang="en-AU" dirty="0"/>
          </a:p>
          <a:p>
            <a:endParaRPr lang="en-AU" dirty="0"/>
          </a:p>
        </p:txBody>
      </p:sp>
    </p:spTree>
    <p:extLst>
      <p:ext uri="{BB962C8B-B14F-4D97-AF65-F5344CB8AC3E}">
        <p14:creationId xmlns:p14="http://schemas.microsoft.com/office/powerpoint/2010/main" val="1751655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18" y="577562"/>
            <a:ext cx="10515600" cy="586220"/>
          </a:xfrm>
        </p:spPr>
        <p:txBody>
          <a:bodyPr>
            <a:noAutofit/>
          </a:bodyPr>
          <a:lstStyle/>
          <a:p>
            <a:r>
              <a:rPr lang="en-AU" sz="3200" b="1" i="1" dirty="0">
                <a:solidFill>
                  <a:srgbClr val="C00000"/>
                </a:solidFill>
                <a:latin typeface="Times New Roman" panose="02020603050405020304" pitchFamily="18" charset="0"/>
                <a:cs typeface="Times New Roman" panose="02020603050405020304" pitchFamily="18" charset="0"/>
              </a:rPr>
              <a:t>ii) - Infantile Capital Markets, Banking sector dominance.</a:t>
            </a:r>
            <a:endParaRPr lang="en-AU" sz="3200" dirty="0"/>
          </a:p>
        </p:txBody>
      </p:sp>
      <p:sp>
        <p:nvSpPr>
          <p:cNvPr id="4" name="TextBox 1"/>
          <p:cNvSpPr txBox="1">
            <a:spLocks noGrp="1"/>
          </p:cNvSpPr>
          <p:nvPr>
            <p:ph idx="1"/>
          </p:nvPr>
        </p:nvSpPr>
        <p:spPr>
          <a:xfrm>
            <a:off x="838200" y="1671638"/>
            <a:ext cx="10515600" cy="4505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en-AU" sz="2400" dirty="0">
                <a:latin typeface="Times New Roman" panose="02020603050405020304" pitchFamily="18" charset="0"/>
                <a:cs typeface="Times New Roman" panose="02020603050405020304" pitchFamily="18" charset="0"/>
              </a:rPr>
              <a:t>According to IFSB, the situation as of end 2016 is as follows; </a:t>
            </a:r>
          </a:p>
          <a:p>
            <a:endParaRPr lang="en-AU" sz="2400" dirty="0">
              <a:latin typeface="Times New Roman" panose="02020603050405020304" pitchFamily="18" charset="0"/>
              <a:cs typeface="Times New Roman" panose="02020603050405020304" pitchFamily="18" charset="0"/>
            </a:endParaRPr>
          </a:p>
          <a:p>
            <a:r>
              <a:rPr lang="en-AU" sz="2400" dirty="0">
                <a:solidFill>
                  <a:srgbClr val="C00000"/>
                </a:solidFill>
                <a:latin typeface="Times New Roman" panose="02020603050405020304" pitchFamily="18" charset="0"/>
                <a:cs typeface="Times New Roman" panose="02020603050405020304" pitchFamily="18" charset="0"/>
              </a:rPr>
              <a:t>IBF total = US$ 1.9 trillion of assets</a:t>
            </a:r>
          </a:p>
          <a:p>
            <a:r>
              <a:rPr lang="en-AU" sz="2400" dirty="0">
                <a:solidFill>
                  <a:srgbClr val="C00000"/>
                </a:solidFill>
                <a:latin typeface="Times New Roman" panose="02020603050405020304" pitchFamily="18" charset="0"/>
                <a:cs typeface="Times New Roman" panose="02020603050405020304" pitchFamily="18" charset="0"/>
              </a:rPr>
              <a:t>Sukuk     =            17%</a:t>
            </a:r>
          </a:p>
          <a:p>
            <a:r>
              <a:rPr lang="en-AU" sz="2400" dirty="0">
                <a:solidFill>
                  <a:srgbClr val="C00000"/>
                </a:solidFill>
                <a:latin typeface="Times New Roman" panose="02020603050405020304" pitchFamily="18" charset="0"/>
                <a:cs typeface="Times New Roman" panose="02020603050405020304" pitchFamily="18" charset="0"/>
              </a:rPr>
              <a:t>Islamic Funds =    3%</a:t>
            </a:r>
          </a:p>
          <a:p>
            <a:r>
              <a:rPr lang="en-AU" sz="2400" dirty="0">
                <a:solidFill>
                  <a:srgbClr val="C00000"/>
                </a:solidFill>
                <a:latin typeface="Times New Roman" panose="02020603050405020304" pitchFamily="18" charset="0"/>
                <a:cs typeface="Times New Roman" panose="02020603050405020304" pitchFamily="18" charset="0"/>
              </a:rPr>
              <a:t>Takaful     =            1 %</a:t>
            </a:r>
          </a:p>
          <a:p>
            <a:r>
              <a:rPr lang="en-AU" sz="2400" dirty="0">
                <a:solidFill>
                  <a:srgbClr val="C00000"/>
                </a:solidFill>
                <a:latin typeface="Times New Roman" panose="02020603050405020304" pitchFamily="18" charset="0"/>
                <a:cs typeface="Times New Roman" panose="02020603050405020304" pitchFamily="18" charset="0"/>
              </a:rPr>
              <a:t>Islamic Banking = 79 %</a:t>
            </a:r>
          </a:p>
          <a:p>
            <a:endParaRPr lang="en-AU" sz="2400" dirty="0">
              <a:solidFill>
                <a:srgbClr val="C00000"/>
              </a:solidFill>
              <a:latin typeface="Times New Roman" panose="02020603050405020304" pitchFamily="18" charset="0"/>
              <a:cs typeface="Times New Roman" panose="02020603050405020304" pitchFamily="18" charset="0"/>
            </a:endParaRPr>
          </a:p>
          <a:p>
            <a:pPr marL="342900" indent="-342900"/>
            <a:r>
              <a:rPr lang="en-AU" sz="2400" dirty="0">
                <a:latin typeface="Times New Roman" panose="02020603050405020304" pitchFamily="18" charset="0"/>
                <a:cs typeface="Times New Roman" panose="02020603050405020304" pitchFamily="18" charset="0"/>
              </a:rPr>
              <a:t>Clearly, the global IBF sector is heavily skewed. </a:t>
            </a:r>
          </a:p>
        </p:txBody>
      </p:sp>
    </p:spTree>
    <p:extLst>
      <p:ext uri="{BB962C8B-B14F-4D97-AF65-F5344CB8AC3E}">
        <p14:creationId xmlns:p14="http://schemas.microsoft.com/office/powerpoint/2010/main" val="25361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1175"/>
          </a:xfrm>
        </p:spPr>
        <p:txBody>
          <a:bodyPr>
            <a:noAutofit/>
          </a:bodyPr>
          <a:lstStyle/>
          <a:p>
            <a:r>
              <a:rPr lang="en-AU" sz="2800" dirty="0">
                <a:latin typeface="Times New Roman" panose="02020603050405020304" pitchFamily="18" charset="0"/>
                <a:cs typeface="Times New Roman" panose="02020603050405020304" pitchFamily="18" charset="0"/>
              </a:rPr>
              <a:t>Relative Sizes – Islamic Banking vs  Sukuk and Equity Funds, Takaful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4215438"/>
              </p:ext>
            </p:extLst>
          </p:nvPr>
        </p:nvGraphicFramePr>
        <p:xfrm>
          <a:off x="838200" y="1143000"/>
          <a:ext cx="10515600" cy="5033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80655" y="6243782"/>
            <a:ext cx="8128000" cy="307777"/>
          </a:xfrm>
          <a:prstGeom prst="rect">
            <a:avLst/>
          </a:prstGeom>
          <a:noFill/>
        </p:spPr>
        <p:txBody>
          <a:bodyPr wrap="square" rtlCol="0">
            <a:spAutoFit/>
          </a:bodyPr>
          <a:lstStyle/>
          <a:p>
            <a:r>
              <a:rPr lang="en-AU" sz="1400" dirty="0">
                <a:hlinkClick r:id="rId3"/>
              </a:rPr>
              <a:t>Source: Islamic Financial Services Industry Stability Report 2017 </a:t>
            </a:r>
          </a:p>
        </p:txBody>
      </p:sp>
    </p:spTree>
    <p:extLst>
      <p:ext uri="{BB962C8B-B14F-4D97-AF65-F5344CB8AC3E}">
        <p14:creationId xmlns:p14="http://schemas.microsoft.com/office/powerpoint/2010/main" val="2015285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23215353"/>
              </p:ext>
            </p:extLst>
          </p:nvPr>
        </p:nvGraphicFramePr>
        <p:xfrm>
          <a:off x="1800225" y="866775"/>
          <a:ext cx="8305799" cy="4857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024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lum bright="-20000"/>
            <a:extLst>
              <a:ext uri="{28A0092B-C50C-407E-A947-70E740481C1C}">
                <a14:useLocalDpi xmlns:a14="http://schemas.microsoft.com/office/drawing/2010/main" val="0"/>
              </a:ext>
            </a:extLst>
          </a:blip>
          <a:srcRect/>
          <a:stretch>
            <a:fillRect/>
          </a:stretch>
        </p:blipFill>
        <p:spPr bwMode="auto">
          <a:xfrm>
            <a:off x="2133601" y="457201"/>
            <a:ext cx="7992887"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16064" y="6267220"/>
            <a:ext cx="8064896" cy="276999"/>
          </a:xfrm>
          <a:prstGeom prst="rect">
            <a:avLst/>
          </a:prstGeom>
        </p:spPr>
        <p:txBody>
          <a:bodyPr wrap="square">
            <a:spAutoFit/>
          </a:bodyPr>
          <a:lstStyle/>
          <a:p>
            <a:r>
              <a:rPr lang="en-US" sz="1200" i="1" dirty="0">
                <a:solidFill>
                  <a:prstClr val="black"/>
                </a:solidFill>
              </a:rPr>
              <a:t>Nasser Saidi (2013). Asia: Coming Financial Transformation.  -Seoul, 27</a:t>
            </a:r>
            <a:r>
              <a:rPr lang="en-US" sz="1200" i="1" baseline="30000" dirty="0">
                <a:solidFill>
                  <a:prstClr val="black"/>
                </a:solidFill>
              </a:rPr>
              <a:t>th</a:t>
            </a:r>
            <a:r>
              <a:rPr lang="en-US" sz="1200" i="1" dirty="0">
                <a:solidFill>
                  <a:prstClr val="black"/>
                </a:solidFill>
              </a:rPr>
              <a:t> May 2013.</a:t>
            </a:r>
            <a:endParaRPr lang="en-MY" sz="1200" i="1" dirty="0">
              <a:solidFill>
                <a:prstClr val="black"/>
              </a:solidFill>
            </a:endParaRPr>
          </a:p>
        </p:txBody>
      </p:sp>
    </p:spTree>
    <p:extLst>
      <p:ext uri="{BB962C8B-B14F-4D97-AF65-F5344CB8AC3E}">
        <p14:creationId xmlns:p14="http://schemas.microsoft.com/office/powerpoint/2010/main" val="819643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9178"/>
          </a:xfrm>
        </p:spPr>
        <p:txBody>
          <a:bodyPr>
            <a:noAutofit/>
          </a:bodyPr>
          <a:lstStyle/>
          <a:p>
            <a:r>
              <a:rPr lang="en-AU" sz="3200" i="1" dirty="0">
                <a:solidFill>
                  <a:srgbClr val="C00000"/>
                </a:solidFill>
                <a:latin typeface="Times New Roman" panose="02020603050405020304" pitchFamily="18" charset="0"/>
                <a:cs typeface="Times New Roman" panose="02020603050405020304" pitchFamily="18" charset="0"/>
              </a:rPr>
              <a:t>ii) - Infantile Capital Markets, Banking sector dominance.</a:t>
            </a:r>
            <a:endParaRPr lang="en-AU" sz="3200" i="1" dirty="0">
              <a:solidFill>
                <a:srgbClr val="C00000"/>
              </a:solidFill>
            </a:endParaRPr>
          </a:p>
        </p:txBody>
      </p:sp>
      <p:sp>
        <p:nvSpPr>
          <p:cNvPr id="3" name="Content Placeholder 2"/>
          <p:cNvSpPr>
            <a:spLocks noGrp="1"/>
          </p:cNvSpPr>
          <p:nvPr>
            <p:ph idx="1"/>
          </p:nvPr>
        </p:nvSpPr>
        <p:spPr>
          <a:xfrm>
            <a:off x="838200" y="1269124"/>
            <a:ext cx="10515600" cy="4907839"/>
          </a:xfrm>
        </p:spPr>
        <p:txBody>
          <a:bodyPr>
            <a:normAutofit/>
          </a:bodyPr>
          <a:lstStyle/>
          <a:p>
            <a:pPr marL="0" indent="0">
              <a:buNone/>
            </a:pPr>
            <a:r>
              <a:rPr lang="en-AU" b="1" i="1" dirty="0">
                <a:solidFill>
                  <a:srgbClr val="C00000"/>
                </a:solidFill>
                <a:latin typeface="Times New Roman" panose="02020603050405020304" pitchFamily="18" charset="0"/>
                <a:cs typeface="Times New Roman" panose="02020603050405020304" pitchFamily="18" charset="0"/>
              </a:rPr>
              <a:t>What’s wrong about this skewed reliance on banking?</a:t>
            </a:r>
          </a:p>
          <a:p>
            <a:endParaRPr lang="en-AU" sz="2400" dirty="0">
              <a:latin typeface="Times New Roman" panose="02020603050405020304" pitchFamily="18" charset="0"/>
              <a:cs typeface="Times New Roman" panose="02020603050405020304" pitchFamily="18" charset="0"/>
            </a:endParaRPr>
          </a:p>
          <a:p>
            <a:r>
              <a:rPr lang="en-AU" sz="2400" dirty="0">
                <a:latin typeface="Times New Roman" panose="02020603050405020304" pitchFamily="18" charset="0"/>
                <a:cs typeface="Times New Roman" panose="02020603050405020304" pitchFamily="18" charset="0"/>
              </a:rPr>
              <a:t>A bank-dominant financial sector is invariably more riskier than one that is capital market- centric.  </a:t>
            </a:r>
          </a:p>
          <a:p>
            <a:r>
              <a:rPr lang="en-AU" sz="2400" dirty="0">
                <a:latin typeface="Times New Roman" panose="02020603050405020304" pitchFamily="18" charset="0"/>
                <a:cs typeface="Times New Roman" panose="02020603050405020304" pitchFamily="18" charset="0"/>
              </a:rPr>
              <a:t>Two reasons;</a:t>
            </a:r>
          </a:p>
          <a:p>
            <a:r>
              <a:rPr lang="en-AU" sz="2400" i="1" dirty="0">
                <a:solidFill>
                  <a:srgbClr val="C00000"/>
                </a:solidFill>
                <a:latin typeface="Times New Roman" panose="02020603050405020304" pitchFamily="18" charset="0"/>
                <a:cs typeface="Times New Roman" panose="02020603050405020304" pitchFamily="18" charset="0"/>
              </a:rPr>
              <a:t>First,</a:t>
            </a:r>
            <a:r>
              <a:rPr lang="en-AU" sz="2400" dirty="0">
                <a:latin typeface="Times New Roman" panose="02020603050405020304" pitchFamily="18" charset="0"/>
                <a:cs typeface="Times New Roman" panose="02020603050405020304" pitchFamily="18" charset="0"/>
              </a:rPr>
              <a:t> intermediation is indirect for banking, but direct for capital markets.</a:t>
            </a:r>
          </a:p>
          <a:p>
            <a:pPr marL="0" indent="0">
              <a:buNone/>
            </a:pPr>
            <a:r>
              <a:rPr lang="en-AU" sz="2400" dirty="0">
                <a:latin typeface="Times New Roman" panose="02020603050405020304" pitchFamily="18" charset="0"/>
                <a:cs typeface="Times New Roman" panose="02020603050405020304" pitchFamily="18" charset="0"/>
              </a:rPr>
              <a:t>Incentives, motivations differ. Maturity transformation inherent  mismatch.</a:t>
            </a:r>
          </a:p>
          <a:p>
            <a:pPr marL="0" indent="0">
              <a:buNone/>
            </a:pPr>
            <a:endParaRPr lang="en-AU" sz="2400" dirty="0">
              <a:latin typeface="Times New Roman" panose="02020603050405020304" pitchFamily="18" charset="0"/>
              <a:cs typeface="Times New Roman" panose="02020603050405020304" pitchFamily="18" charset="0"/>
            </a:endParaRPr>
          </a:p>
          <a:p>
            <a:r>
              <a:rPr lang="en-AU" sz="2400" i="1" dirty="0">
                <a:solidFill>
                  <a:srgbClr val="C00000"/>
                </a:solidFill>
                <a:latin typeface="Times New Roman" panose="02020603050405020304" pitchFamily="18" charset="0"/>
                <a:cs typeface="Times New Roman" panose="02020603050405020304" pitchFamily="18" charset="0"/>
              </a:rPr>
              <a:t>Second</a:t>
            </a:r>
            <a:r>
              <a:rPr lang="en-AU" sz="2400" dirty="0">
                <a:latin typeface="Times New Roman" panose="02020603050405020304" pitchFamily="18" charset="0"/>
                <a:cs typeface="Times New Roman" panose="02020603050405020304" pitchFamily="18" charset="0"/>
              </a:rPr>
              <a:t>, the banking model results in risk concentration where a single imprudent bank can bring down the entire system.</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3015011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fontScale="90000"/>
          </a:bodyPr>
          <a:lstStyle/>
          <a:p>
            <a:br>
              <a:rPr lang="en-AU" b="1" i="1" dirty="0">
                <a:solidFill>
                  <a:srgbClr val="C00000"/>
                </a:solidFill>
                <a:latin typeface="Times New Roman" panose="02020603050405020304" pitchFamily="18" charset="0"/>
                <a:cs typeface="Times New Roman" panose="02020603050405020304" pitchFamily="18" charset="0"/>
              </a:rPr>
            </a:br>
            <a:r>
              <a:rPr lang="en-AU" i="1" dirty="0">
                <a:solidFill>
                  <a:srgbClr val="C00000"/>
                </a:solidFill>
                <a:latin typeface="Times New Roman" panose="02020603050405020304" pitchFamily="18" charset="0"/>
                <a:cs typeface="Times New Roman" panose="02020603050405020304" pitchFamily="18" charset="0"/>
              </a:rPr>
              <a:t>What’s wrong about this skewed reliance on banking?</a:t>
            </a:r>
            <a:br>
              <a:rPr lang="en-AU" i="1" dirty="0">
                <a:solidFill>
                  <a:srgbClr val="C00000"/>
                </a:solidFill>
                <a:latin typeface="Times New Roman" panose="02020603050405020304" pitchFamily="18" charset="0"/>
                <a:cs typeface="Times New Roman" panose="02020603050405020304" pitchFamily="18" charset="0"/>
              </a:rPr>
            </a:br>
            <a:endParaRPr lang="en-AU" dirty="0"/>
          </a:p>
        </p:txBody>
      </p:sp>
      <p:sp>
        <p:nvSpPr>
          <p:cNvPr id="3" name="Content Placeholder 2"/>
          <p:cNvSpPr>
            <a:spLocks noGrp="1"/>
          </p:cNvSpPr>
          <p:nvPr>
            <p:ph idx="1"/>
          </p:nvPr>
        </p:nvSpPr>
        <p:spPr>
          <a:xfrm>
            <a:off x="838200" y="1588655"/>
            <a:ext cx="10515600" cy="4588308"/>
          </a:xfrm>
        </p:spPr>
        <p:txBody>
          <a:bodyPr>
            <a:normAutofit lnSpcReduction="10000"/>
          </a:bodyPr>
          <a:lstStyle/>
          <a:p>
            <a:r>
              <a:rPr lang="en-AU" dirty="0">
                <a:latin typeface="Times New Roman" panose="02020603050405020304" pitchFamily="18" charset="0"/>
                <a:cs typeface="Times New Roman" panose="02020603050405020304" pitchFamily="18" charset="0"/>
              </a:rPr>
              <a:t>With risks transferred on to banks and concentrated within the system, governments have little choice but provide banks with a range of implicit and explicit guarantees. </a:t>
            </a:r>
          </a:p>
          <a:p>
            <a:pPr marL="0" indent="0">
              <a:buNone/>
            </a:pPr>
            <a:r>
              <a:rPr lang="en-AU" i="1" dirty="0">
                <a:solidFill>
                  <a:srgbClr val="C00000"/>
                </a:solidFill>
                <a:latin typeface="Times New Roman" panose="02020603050405020304" pitchFamily="18" charset="0"/>
                <a:cs typeface="Times New Roman" panose="02020603050405020304" pitchFamily="18" charset="0"/>
              </a:rPr>
              <a:t>Capital markets do not require this !!</a:t>
            </a:r>
          </a:p>
          <a:p>
            <a:pPr marL="0" indent="0">
              <a:buNone/>
            </a:pPr>
            <a:endParaRPr lang="en-AU" i="1" dirty="0">
              <a:solidFill>
                <a:srgbClr val="C00000"/>
              </a:solidFill>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Two key disadvantages to society</a:t>
            </a:r>
          </a:p>
          <a:p>
            <a:pPr marL="0" indent="0">
              <a:buNone/>
            </a:pPr>
            <a:endParaRPr lang="en-AU" dirty="0">
              <a:latin typeface="Times New Roman" panose="02020603050405020304" pitchFamily="18" charset="0"/>
              <a:cs typeface="Times New Roman" panose="02020603050405020304" pitchFamily="18" charset="0"/>
            </a:endParaRPr>
          </a:p>
          <a:p>
            <a:pPr marL="514350" indent="-514350">
              <a:buAutoNum type="arabicParenR"/>
            </a:pPr>
            <a:r>
              <a:rPr lang="en-AU" dirty="0">
                <a:latin typeface="Times New Roman" panose="02020603050405020304" pitchFamily="18" charset="0"/>
                <a:cs typeface="Times New Roman" panose="02020603050405020304" pitchFamily="18" charset="0"/>
              </a:rPr>
              <a:t>Increased Macro economic vulnerability</a:t>
            </a:r>
          </a:p>
          <a:p>
            <a:pPr marL="514350" indent="-514350">
              <a:buAutoNum type="arabicParenR"/>
            </a:pPr>
            <a:endParaRPr lang="en-AU" dirty="0">
              <a:latin typeface="Times New Roman" panose="02020603050405020304" pitchFamily="18" charset="0"/>
              <a:cs typeface="Times New Roman" panose="02020603050405020304" pitchFamily="18" charset="0"/>
            </a:endParaRPr>
          </a:p>
          <a:p>
            <a:pPr marL="0" indent="0">
              <a:buNone/>
            </a:pPr>
            <a:r>
              <a:rPr lang="en-AU" dirty="0">
                <a:latin typeface="Times New Roman" panose="02020603050405020304" pitchFamily="18" charset="0"/>
                <a:cs typeface="Times New Roman" panose="02020603050405020304" pitchFamily="18" charset="0"/>
              </a:rPr>
              <a:t>2) The cost to society from these contingent liabilities is massive. </a:t>
            </a:r>
          </a:p>
          <a:p>
            <a:pPr marL="0" indent="0">
              <a:buNone/>
            </a:pPr>
            <a:endParaRPr lang="en-AU" dirty="0">
              <a:latin typeface="Times New Roman" panose="02020603050405020304" pitchFamily="18" charset="0"/>
              <a:cs typeface="Times New Roman" panose="02020603050405020304" pitchFamily="18" charset="0"/>
            </a:endParaRPr>
          </a:p>
          <a:p>
            <a:endParaRPr lang="en-AU" dirty="0"/>
          </a:p>
          <a:p>
            <a:endParaRPr lang="en-AU" dirty="0"/>
          </a:p>
        </p:txBody>
      </p:sp>
    </p:spTree>
    <p:extLst>
      <p:ext uri="{BB962C8B-B14F-4D97-AF65-F5344CB8AC3E}">
        <p14:creationId xmlns:p14="http://schemas.microsoft.com/office/powerpoint/2010/main" val="2216877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9420"/>
          </a:xfrm>
        </p:spPr>
        <p:txBody>
          <a:bodyPr/>
          <a:lstStyle/>
          <a:p>
            <a:r>
              <a:rPr lang="en-AU" i="1" dirty="0">
                <a:solidFill>
                  <a:srgbClr val="C00000"/>
                </a:solidFill>
                <a:latin typeface="Times New Roman" panose="02020603050405020304" pitchFamily="18" charset="0"/>
                <a:cs typeface="Times New Roman" panose="02020603050405020304" pitchFamily="18" charset="0"/>
              </a:rPr>
              <a:t>The Irony !!</a:t>
            </a:r>
          </a:p>
        </p:txBody>
      </p:sp>
      <p:sp>
        <p:nvSpPr>
          <p:cNvPr id="3" name="Content Placeholder 2"/>
          <p:cNvSpPr>
            <a:spLocks noGrp="1"/>
          </p:cNvSpPr>
          <p:nvPr>
            <p:ph idx="1"/>
          </p:nvPr>
        </p:nvSpPr>
        <p:spPr>
          <a:xfrm>
            <a:off x="838200" y="1487055"/>
            <a:ext cx="10515600" cy="4689908"/>
          </a:xfrm>
        </p:spPr>
        <p:txBody>
          <a:bodyPr>
            <a:normAutofit lnSpcReduction="10000"/>
          </a:bodyPr>
          <a:lstStyle/>
          <a:p>
            <a:r>
              <a:rPr lang="en-AU" dirty="0">
                <a:latin typeface="Times New Roman" panose="02020603050405020304" pitchFamily="18" charset="0"/>
                <a:cs typeface="Times New Roman" panose="02020603050405020304" pitchFamily="18" charset="0"/>
              </a:rPr>
              <a:t>The irony is that the Muslim world is filled crown jewels remain buried without their intrinsic values being harnessed for the greater good of society.</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Case in Point  - ARAMCO</a:t>
            </a:r>
          </a:p>
          <a:p>
            <a:r>
              <a:rPr lang="en-AU" dirty="0">
                <a:latin typeface="Times New Roman" panose="02020603050405020304" pitchFamily="18" charset="0"/>
                <a:cs typeface="Times New Roman" panose="02020603050405020304" pitchFamily="18" charset="0"/>
              </a:rPr>
              <a:t>Saudi Aramco alone, even at its lower end valuation of US$2 trillion, would be about three to four times the market capitalization of Apple or Alphabet the world’s largest companies.!</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Listing to have been in New York, London, HK etc.  Why??</a:t>
            </a:r>
          </a:p>
          <a:p>
            <a:pPr marL="0" indent="0">
              <a:buNone/>
            </a:pPr>
            <a:r>
              <a:rPr lang="en-AU" dirty="0">
                <a:latin typeface="Times New Roman" panose="02020603050405020304" pitchFamily="18" charset="0"/>
                <a:cs typeface="Times New Roman" panose="02020603050405020304" pitchFamily="18" charset="0"/>
              </a:rPr>
              <a:t> </a:t>
            </a:r>
          </a:p>
          <a:p>
            <a:endParaRPr lang="en-AU" dirty="0"/>
          </a:p>
        </p:txBody>
      </p:sp>
    </p:spTree>
    <p:extLst>
      <p:ext uri="{BB962C8B-B14F-4D97-AF65-F5344CB8AC3E}">
        <p14:creationId xmlns:p14="http://schemas.microsoft.com/office/powerpoint/2010/main" val="931407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384032" y="548680"/>
            <a:ext cx="3826768" cy="6120680"/>
          </a:xfrm>
        </p:spPr>
        <p:txBody>
          <a:bodyPr>
            <a:normAutofit/>
          </a:bodyPr>
          <a:lstStyle/>
          <a:p>
            <a:pPr marL="0" indent="0">
              <a:buNone/>
            </a:pPr>
            <a:r>
              <a:rPr lang="en-AU" sz="5400" i="1" dirty="0">
                <a:solidFill>
                  <a:srgbClr val="C00000"/>
                </a:solidFill>
                <a:latin typeface="Times New Roman" panose="02020603050405020304" pitchFamily="18" charset="0"/>
                <a:cs typeface="Times New Roman" panose="02020603050405020304" pitchFamily="18" charset="0"/>
              </a:rPr>
              <a:t>Reliance on debt based contracts /</a:t>
            </a:r>
          </a:p>
          <a:p>
            <a:pPr marL="0" indent="0">
              <a:buNone/>
            </a:pPr>
            <a:r>
              <a:rPr lang="en-AU" sz="5400" i="1" dirty="0">
                <a:solidFill>
                  <a:srgbClr val="C00000"/>
                </a:solidFill>
                <a:latin typeface="Times New Roman" panose="02020603050405020304" pitchFamily="18" charset="0"/>
                <a:cs typeface="Times New Roman" panose="02020603050405020304" pitchFamily="18" charset="0"/>
              </a:rPr>
              <a:t>instruments.</a:t>
            </a:r>
            <a:br>
              <a:rPr lang="en-AU" sz="5400" dirty="0">
                <a:latin typeface="Times New Roman" panose="02020603050405020304" pitchFamily="18" charset="0"/>
                <a:cs typeface="Times New Roman" panose="02020603050405020304" pitchFamily="18" charset="0"/>
              </a:rPr>
            </a:br>
            <a:endParaRPr lang="en-MY" sz="5400" dirty="0"/>
          </a:p>
        </p:txBody>
      </p:sp>
      <p:sp>
        <p:nvSpPr>
          <p:cNvPr id="5" name="Slide Number Placeholder 4"/>
          <p:cNvSpPr>
            <a:spLocks noGrp="1"/>
          </p:cNvSpPr>
          <p:nvPr>
            <p:ph type="sldNum" sz="quarter" idx="12"/>
          </p:nvPr>
        </p:nvSpPr>
        <p:spPr/>
        <p:txBody>
          <a:bodyPr/>
          <a:lstStyle/>
          <a:p>
            <a:fld id="{8F4D090D-EA94-40C4-A53C-A9B462A19CDB}" type="slidenum">
              <a:rPr lang="en-GB" smtClean="0"/>
              <a:pPr/>
              <a:t>27</a:t>
            </a:fld>
            <a:endParaRPr lang="en-GB"/>
          </a:p>
        </p:txBody>
      </p:sp>
      <p:sp>
        <p:nvSpPr>
          <p:cNvPr id="6" name="Title 5"/>
          <p:cNvSpPr>
            <a:spLocks noGrp="1"/>
          </p:cNvSpPr>
          <p:nvPr>
            <p:ph type="title"/>
          </p:nvPr>
        </p:nvSpPr>
        <p:spPr>
          <a:xfrm>
            <a:off x="1981200" y="836712"/>
            <a:ext cx="3898776" cy="1152128"/>
          </a:xfrm>
        </p:spPr>
        <p:txBody>
          <a:bodyPr/>
          <a:lstStyle/>
          <a:p>
            <a:r>
              <a:rPr lang="en-MY" dirty="0">
                <a:latin typeface="Times New Roman" panose="02020603050405020304" pitchFamily="18" charset="0"/>
                <a:cs typeface="Times New Roman" panose="02020603050405020304" pitchFamily="18" charset="0"/>
              </a:rPr>
              <a:t>Gap 3</a:t>
            </a:r>
          </a:p>
        </p:txBody>
      </p:sp>
      <p:sp>
        <p:nvSpPr>
          <p:cNvPr id="2" name="Footer Placeholder 1"/>
          <p:cNvSpPr>
            <a:spLocks noGrp="1"/>
          </p:cNvSpPr>
          <p:nvPr>
            <p:ph type="ftr" sz="quarter" idx="4294967295"/>
          </p:nvPr>
        </p:nvSpPr>
        <p:spPr>
          <a:xfrm>
            <a:off x="1524001" y="6356351"/>
            <a:ext cx="4545013" cy="365125"/>
          </a:xfrm>
        </p:spPr>
        <p:txBody>
          <a:bodyPr/>
          <a:lstStyle/>
          <a:p>
            <a:r>
              <a:rPr lang="en-GB" dirty="0"/>
              <a:t>©  INCEIF 2012</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2204864"/>
            <a:ext cx="3585650" cy="353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63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3166"/>
          </a:xfrm>
        </p:spPr>
        <p:txBody>
          <a:bodyPr>
            <a:normAutofit fontScale="90000"/>
          </a:bodyPr>
          <a:lstStyle/>
          <a:p>
            <a:br>
              <a:rPr lang="en-AU" dirty="0">
                <a:latin typeface="Times New Roman" panose="02020603050405020304" pitchFamily="18" charset="0"/>
                <a:cs typeface="Times New Roman" panose="02020603050405020304" pitchFamily="18" charset="0"/>
              </a:rPr>
            </a:br>
            <a:r>
              <a:rPr lang="en-AU" sz="4000" i="1" dirty="0">
                <a:solidFill>
                  <a:srgbClr val="C00000"/>
                </a:solidFill>
                <a:latin typeface="Times New Roman" panose="02020603050405020304" pitchFamily="18" charset="0"/>
                <a:cs typeface="Times New Roman" panose="02020603050405020304" pitchFamily="18" charset="0"/>
              </a:rPr>
              <a:t>iii) Reliance on debt based contracts/instruments.</a:t>
            </a:r>
            <a:br>
              <a:rPr lang="en-AU" dirty="0">
                <a:latin typeface="Times New Roman" panose="02020603050405020304" pitchFamily="18" charset="0"/>
                <a:cs typeface="Times New Roman" panose="02020603050405020304" pitchFamily="18" charset="0"/>
              </a:rPr>
            </a:br>
            <a:endParaRPr lang="en-AU" dirty="0"/>
          </a:p>
        </p:txBody>
      </p:sp>
      <p:sp>
        <p:nvSpPr>
          <p:cNvPr id="3" name="Content Placeholder 2"/>
          <p:cNvSpPr>
            <a:spLocks noGrp="1"/>
          </p:cNvSpPr>
          <p:nvPr>
            <p:ph idx="1"/>
          </p:nvPr>
        </p:nvSpPr>
        <p:spPr>
          <a:xfrm>
            <a:off x="838200" y="1413164"/>
            <a:ext cx="10515600" cy="4763799"/>
          </a:xfrm>
        </p:spPr>
        <p:txBody>
          <a:bodyPr/>
          <a:lstStyle/>
          <a:p>
            <a:r>
              <a:rPr lang="en-AU" dirty="0">
                <a:latin typeface="Times New Roman" panose="02020603050405020304" pitchFamily="18" charset="0"/>
                <a:cs typeface="Times New Roman" panose="02020603050405020304" pitchFamily="18" charset="0"/>
              </a:rPr>
              <a:t>Islamic banking is suppose to be universal banking, yet, replication has meant the reliance on debt based contracts. </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Islamic Banks today have equal if not higher duration gaps than conventional banks. </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One sees the same dominance of debt within the sukuk space. </a:t>
            </a:r>
          </a:p>
        </p:txBody>
      </p:sp>
    </p:spTree>
    <p:extLst>
      <p:ext uri="{BB962C8B-B14F-4D97-AF65-F5344CB8AC3E}">
        <p14:creationId xmlns:p14="http://schemas.microsoft.com/office/powerpoint/2010/main" val="3775646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0316" t="1857" r="23465" b="8418"/>
          <a:stretch/>
        </p:blipFill>
        <p:spPr>
          <a:xfrm>
            <a:off x="2521089" y="1809751"/>
            <a:ext cx="1965187" cy="2057399"/>
          </a:xfrm>
          <a:prstGeom prst="rect">
            <a:avLst/>
          </a:prstGeom>
          <a:ln>
            <a:noFill/>
          </a:ln>
        </p:spPr>
      </p:pic>
      <p:sp>
        <p:nvSpPr>
          <p:cNvPr id="6" name="Rectangle 5"/>
          <p:cNvSpPr/>
          <p:nvPr/>
        </p:nvSpPr>
        <p:spPr>
          <a:xfrm>
            <a:off x="2393671" y="347929"/>
            <a:ext cx="5926622" cy="461665"/>
          </a:xfrm>
          <a:prstGeom prst="rect">
            <a:avLst/>
          </a:prstGeom>
        </p:spPr>
        <p:txBody>
          <a:bodyPr wrap="none">
            <a:spAutoFit/>
          </a:bodyPr>
          <a:lstStyle/>
          <a:p>
            <a:r>
              <a:rPr lang="en-AU" sz="2400" b="1" i="1" dirty="0">
                <a:solidFill>
                  <a:srgbClr val="C00000"/>
                </a:solidFill>
                <a:latin typeface="Times New Roman" panose="02020603050405020304" pitchFamily="18" charset="0"/>
                <a:cs typeface="Times New Roman" panose="02020603050405020304" pitchFamily="18" charset="0"/>
              </a:rPr>
              <a:t>Reliance on debt based contracts/instruments</a:t>
            </a:r>
            <a:endParaRPr lang="en-AU"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89652" y="1433165"/>
            <a:ext cx="2737280" cy="230832"/>
          </a:xfrm>
          <a:prstGeom prst="rect">
            <a:avLst/>
          </a:prstGeom>
          <a:noFill/>
        </p:spPr>
        <p:txBody>
          <a:bodyPr wrap="square" rtlCol="0">
            <a:spAutoFit/>
          </a:bodyPr>
          <a:lstStyle/>
          <a:p>
            <a:pPr algn="ctr"/>
            <a:r>
              <a:rPr lang="en-MY" sz="900" dirty="0"/>
              <a:t>Islamic Banking Financing Composition in 1990*</a:t>
            </a:r>
          </a:p>
        </p:txBody>
      </p:sp>
      <p:sp>
        <p:nvSpPr>
          <p:cNvPr id="8" name="Rectangle 7"/>
          <p:cNvSpPr/>
          <p:nvPr/>
        </p:nvSpPr>
        <p:spPr>
          <a:xfrm>
            <a:off x="2189652" y="1356075"/>
            <a:ext cx="2737280" cy="2710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0" name="Picture 9"/>
          <p:cNvPicPr>
            <a:picLocks noChangeAspect="1"/>
          </p:cNvPicPr>
          <p:nvPr/>
        </p:nvPicPr>
        <p:blipFill rotWithShape="1">
          <a:blip r:embed="rId3"/>
          <a:srcRect l="28038" t="46782" r="28477" b="18703"/>
          <a:stretch/>
        </p:blipFill>
        <p:spPr>
          <a:xfrm>
            <a:off x="4972050" y="1285163"/>
            <a:ext cx="5657850" cy="2867737"/>
          </a:xfrm>
          <a:prstGeom prst="rect">
            <a:avLst/>
          </a:prstGeom>
        </p:spPr>
      </p:pic>
    </p:spTree>
    <p:extLst>
      <p:ext uri="{BB962C8B-B14F-4D97-AF65-F5344CB8AC3E}">
        <p14:creationId xmlns:p14="http://schemas.microsoft.com/office/powerpoint/2010/main" val="218036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i="1" dirty="0">
                <a:solidFill>
                  <a:srgbClr val="C00000"/>
                </a:solidFill>
                <a:latin typeface="Times New Roman" panose="02020603050405020304" pitchFamily="18" charset="0"/>
                <a:cs typeface="Times New Roman" panose="02020603050405020304" pitchFamily="18" charset="0"/>
              </a:rPr>
              <a:t>Capital Markets and The Financial And Real Sectors </a:t>
            </a:r>
          </a:p>
        </p:txBody>
      </p:sp>
      <p:sp>
        <p:nvSpPr>
          <p:cNvPr id="4" name="Slide Number Placeholder 3"/>
          <p:cNvSpPr>
            <a:spLocks noGrp="1"/>
          </p:cNvSpPr>
          <p:nvPr>
            <p:ph type="sldNum" sz="quarter" idx="12"/>
          </p:nvPr>
        </p:nvSpPr>
        <p:spPr/>
        <p:txBody>
          <a:bodyPr/>
          <a:lstStyle/>
          <a:p>
            <a:fld id="{21506257-0A5A-4414-9FF2-EED553D1150E}" type="slidenum">
              <a:rPr lang="en-MY" smtClean="0">
                <a:solidFill>
                  <a:prstClr val="black">
                    <a:tint val="75000"/>
                  </a:prstClr>
                </a:solidFill>
              </a:rPr>
              <a:pPr/>
              <a:t>3</a:t>
            </a:fld>
            <a:endParaRPr lang="en-MY">
              <a:solidFill>
                <a:prstClr val="black">
                  <a:tint val="75000"/>
                </a:prstClr>
              </a:solidFill>
            </a:endParaRPr>
          </a:p>
        </p:txBody>
      </p:sp>
      <p:pic>
        <p:nvPicPr>
          <p:cNvPr id="236546" name="Picture 2"/>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2286000" y="1568668"/>
            <a:ext cx="7618413" cy="479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GB"/>
              <a:t>@INCEIF2016   Brand Manual</a:t>
            </a:r>
            <a:endParaRPr lang="en-GB" dirty="0"/>
          </a:p>
        </p:txBody>
      </p:sp>
    </p:spTree>
    <p:extLst>
      <p:ext uri="{BB962C8B-B14F-4D97-AF65-F5344CB8AC3E}">
        <p14:creationId xmlns:p14="http://schemas.microsoft.com/office/powerpoint/2010/main" val="197036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152650" y="1809182"/>
          <a:ext cx="7886700" cy="41915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71214" y="5662336"/>
            <a:ext cx="3900986" cy="246221"/>
          </a:xfrm>
          <a:prstGeom prst="rect">
            <a:avLst/>
          </a:prstGeom>
          <a:noFill/>
        </p:spPr>
        <p:txBody>
          <a:bodyPr wrap="square" rtlCol="0">
            <a:spAutoFit/>
          </a:bodyPr>
          <a:lstStyle/>
          <a:p>
            <a:r>
              <a:rPr lang="en-US" sz="1000" i="1" dirty="0"/>
              <a:t>Source: IIFM Sukuk Database</a:t>
            </a:r>
          </a:p>
        </p:txBody>
      </p:sp>
      <p:sp>
        <p:nvSpPr>
          <p:cNvPr id="6" name="Rectangle 5"/>
          <p:cNvSpPr/>
          <p:nvPr/>
        </p:nvSpPr>
        <p:spPr>
          <a:xfrm>
            <a:off x="2393671" y="347929"/>
            <a:ext cx="6221575" cy="461665"/>
          </a:xfrm>
          <a:prstGeom prst="rect">
            <a:avLst/>
          </a:prstGeom>
        </p:spPr>
        <p:txBody>
          <a:bodyPr wrap="none">
            <a:spAutoFit/>
          </a:bodyPr>
          <a:lstStyle/>
          <a:p>
            <a:r>
              <a:rPr lang="en-AU" sz="2400" i="1" dirty="0">
                <a:solidFill>
                  <a:srgbClr val="C00000"/>
                </a:solidFill>
                <a:latin typeface="Times New Roman" panose="02020603050405020304" pitchFamily="18" charset="0"/>
                <a:cs typeface="Times New Roman" panose="02020603050405020304" pitchFamily="18" charset="0"/>
              </a:rPr>
              <a:t>The dominance of debt contracts – Global Sukuk</a:t>
            </a:r>
          </a:p>
        </p:txBody>
      </p:sp>
      <p:sp>
        <p:nvSpPr>
          <p:cNvPr id="7" name="Title 1"/>
          <p:cNvSpPr>
            <a:spLocks noGrp="1"/>
          </p:cNvSpPr>
          <p:nvPr>
            <p:ph type="title"/>
          </p:nvPr>
        </p:nvSpPr>
        <p:spPr>
          <a:xfrm>
            <a:off x="2393671" y="1027690"/>
            <a:ext cx="7886700" cy="626909"/>
          </a:xfrm>
        </p:spPr>
        <p:txBody>
          <a:bodyPr>
            <a:normAutofit/>
          </a:bodyPr>
          <a:lstStyle/>
          <a:p>
            <a:r>
              <a:rPr lang="en-US" sz="1800" b="1" dirty="0">
                <a:latin typeface="+mn-lt"/>
                <a:cs typeface="Times New Roman" panose="02020603050405020304" pitchFamily="18" charset="0"/>
              </a:rPr>
              <a:t>Global Sukuk Issuance by Contract  (2001-July 2014)</a:t>
            </a:r>
          </a:p>
        </p:txBody>
      </p:sp>
    </p:spTree>
    <p:extLst>
      <p:ext uri="{BB962C8B-B14F-4D97-AF65-F5344CB8AC3E}">
        <p14:creationId xmlns:p14="http://schemas.microsoft.com/office/powerpoint/2010/main" val="3035858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464"/>
            <a:ext cx="10515600" cy="409074"/>
          </a:xfrm>
        </p:spPr>
        <p:txBody>
          <a:bodyPr>
            <a:noAutofit/>
          </a:bodyPr>
          <a:lstStyle/>
          <a:p>
            <a:r>
              <a:rPr lang="en-AU" sz="3200" i="1" dirty="0">
                <a:solidFill>
                  <a:srgbClr val="C00000"/>
                </a:solidFill>
                <a:latin typeface="Times New Roman" panose="02020603050405020304" pitchFamily="18" charset="0"/>
                <a:cs typeface="Times New Roman" panose="02020603050405020304" pitchFamily="18" charset="0"/>
              </a:rPr>
              <a:t>The convergence between Sukuk and Bond yields. </a:t>
            </a:r>
          </a:p>
        </p:txBody>
      </p:sp>
      <p:pic>
        <p:nvPicPr>
          <p:cNvPr id="40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4607"/>
            <a:ext cx="5524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9"/>
          <p:cNvPicPr>
            <a:picLocks noChangeAspect="1" noChangeArrowheads="1"/>
          </p:cNvPicPr>
          <p:nvPr/>
        </p:nvPicPr>
        <p:blipFill>
          <a:blip r:embed="rId3">
            <a:extLst>
              <a:ext uri="{28A0092B-C50C-407E-A947-70E740481C1C}">
                <a14:useLocalDpi xmlns:a14="http://schemas.microsoft.com/office/drawing/2010/main" val="0"/>
              </a:ext>
            </a:extLst>
          </a:blip>
          <a:srcRect l="1164" t="9991" b="1999"/>
          <a:stretch>
            <a:fillRect/>
          </a:stretch>
        </p:blipFill>
        <p:spPr bwMode="auto">
          <a:xfrm>
            <a:off x="0" y="4031575"/>
            <a:ext cx="5819775" cy="19716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3"/>
          <p:cNvPicPr>
            <a:picLocks noChangeAspect="1" noChangeArrowheads="1"/>
          </p:cNvPicPr>
          <p:nvPr/>
        </p:nvPicPr>
        <p:blipFill>
          <a:blip r:embed="rId4">
            <a:extLst>
              <a:ext uri="{28A0092B-C50C-407E-A947-70E740481C1C}">
                <a14:useLocalDpi xmlns:a14="http://schemas.microsoft.com/office/drawing/2010/main" val="0"/>
              </a:ext>
            </a:extLst>
          </a:blip>
          <a:srcRect l="2" t="8327" r="-446" b="-2"/>
          <a:stretch>
            <a:fillRect/>
          </a:stretch>
        </p:blipFill>
        <p:spPr bwMode="auto">
          <a:xfrm>
            <a:off x="5775167" y="966043"/>
            <a:ext cx="5819775" cy="2295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5"/>
          <p:cNvSpPr>
            <a:spLocks noChangeArrowheads="1"/>
          </p:cNvSpPr>
          <p:nvPr/>
        </p:nvSpPr>
        <p:spPr bwMode="auto">
          <a:xfrm>
            <a:off x="1" y="3277979"/>
            <a:ext cx="51896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AU" altLang="en-US"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Correlation of Sukuk and Bond Yields – Turkey </a:t>
            </a:r>
            <a:r>
              <a:rPr kumimoji="0" lang="en-AU" altLang="en-US" sz="140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(maturing 2018)</a:t>
            </a:r>
            <a:r>
              <a:rPr kumimoji="0" lang="en-AU" altLang="en-US" sz="1200" i="0" u="none" strike="noStrike" cap="none" normalizeH="0" baseline="0" dirty="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                </a:t>
            </a:r>
            <a:endParaRPr kumimoji="0" lang="en-AU" altLang="en-US" sz="8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0" y="6036371"/>
            <a:ext cx="532491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AU" altLang="en-US"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Correlation of Sukuk and Bond Yields – Indonesia </a:t>
            </a:r>
            <a:r>
              <a:rPr kumimoji="0" lang="en-AU" altLang="en-US" sz="140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(maturing 2018)</a:t>
            </a:r>
            <a:endParaRPr kumimoji="0" lang="en-AU" altLang="en-US" sz="9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20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p:nvPr/>
        </p:nvSpPr>
        <p:spPr>
          <a:xfrm>
            <a:off x="5398163" y="3242192"/>
            <a:ext cx="6096000" cy="307777"/>
          </a:xfrm>
          <a:prstGeom prst="rect">
            <a:avLst/>
          </a:prstGeom>
        </p:spPr>
        <p:txBody>
          <a:bodyPr>
            <a:spAutoFit/>
          </a:bodyPr>
          <a:lstStyle/>
          <a:p>
            <a:pPr lvl="0" eaLnBrk="0" fontAlgn="base" hangingPunct="0">
              <a:spcBef>
                <a:spcPct val="0"/>
              </a:spcBef>
              <a:spcAft>
                <a:spcPct val="0"/>
              </a:spcAft>
            </a:pPr>
            <a:r>
              <a:rPr lang="en-AU" altLang="en-US" sz="1400" b="1" dirty="0">
                <a:latin typeface="Constantia" panose="02030602050306030303" pitchFamily="18" charset="0"/>
                <a:ea typeface="Calibri" panose="020F0502020204030204" pitchFamily="34" charset="0"/>
                <a:cs typeface="Times New Roman" panose="02020603050405020304" pitchFamily="18" charset="0"/>
              </a:rPr>
              <a:t>Correlation of Sukuk and Bond Yields </a:t>
            </a:r>
            <a:r>
              <a:rPr lang="en-AU" altLang="en-US" sz="1400" b="1" dirty="0">
                <a:latin typeface="Calibri" panose="020F0502020204030204" pitchFamily="34" charset="0"/>
                <a:ea typeface="Calibri" panose="020F0502020204030204" pitchFamily="34" charset="0"/>
                <a:cs typeface="Times New Roman" panose="02020603050405020304" pitchFamily="18" charset="0"/>
              </a:rPr>
              <a:t>–</a:t>
            </a:r>
            <a:r>
              <a:rPr lang="en-AU" altLang="en-US" sz="1400" b="1" dirty="0">
                <a:latin typeface="Constantia" panose="02030602050306030303" pitchFamily="18" charset="0"/>
                <a:ea typeface="Calibri" panose="020F0502020204030204" pitchFamily="34" charset="0"/>
                <a:cs typeface="Times New Roman" panose="02020603050405020304" pitchFamily="18" charset="0"/>
              </a:rPr>
              <a:t> Malaysia </a:t>
            </a:r>
            <a:r>
              <a:rPr lang="en-AU" altLang="en-US" sz="1400" dirty="0">
                <a:latin typeface="Constantia" panose="02030602050306030303" pitchFamily="18" charset="0"/>
                <a:ea typeface="Calibri" panose="020F0502020204030204" pitchFamily="34" charset="0"/>
                <a:cs typeface="Times New Roman" panose="02020603050405020304" pitchFamily="18" charset="0"/>
              </a:rPr>
              <a:t>(maturing 2016)    </a:t>
            </a:r>
            <a:r>
              <a:rPr lang="en-AU" altLang="en-US" sz="1400" b="1" dirty="0">
                <a:latin typeface="Constantia" panose="02030602050306030303" pitchFamily="18" charset="0"/>
                <a:ea typeface="Calibri" panose="020F0502020204030204" pitchFamily="34" charset="0"/>
                <a:cs typeface="Times New Roman" panose="02020603050405020304" pitchFamily="18" charset="0"/>
              </a:rPr>
              <a:t>            </a:t>
            </a:r>
            <a:endParaRPr lang="en-AU" altLang="en-US" sz="900" b="1" dirty="0"/>
          </a:p>
        </p:txBody>
      </p:sp>
      <p:sp>
        <p:nvSpPr>
          <p:cNvPr id="9" name="Rectangle 8"/>
          <p:cNvSpPr/>
          <p:nvPr/>
        </p:nvSpPr>
        <p:spPr>
          <a:xfrm>
            <a:off x="6520992" y="5897629"/>
            <a:ext cx="3642344" cy="273473"/>
          </a:xfrm>
          <a:prstGeom prst="rect">
            <a:avLst/>
          </a:prstGeom>
        </p:spPr>
        <p:txBody>
          <a:bodyPr wrap="none">
            <a:spAutoFit/>
          </a:bodyPr>
          <a:lstStyle/>
          <a:p>
            <a:pPr>
              <a:lnSpc>
                <a:spcPct val="107000"/>
              </a:lnSpc>
              <a:spcAft>
                <a:spcPts val="800"/>
              </a:spcAft>
            </a:pPr>
            <a:r>
              <a:rPr lang="en-AU" sz="1100" dirty="0">
                <a:latin typeface="Times New Roman" panose="02020603050405020304" pitchFamily="18" charset="0"/>
                <a:ea typeface="Calibri" panose="020F0502020204030204" pitchFamily="34" charset="0"/>
                <a:cs typeface="Times New Roman" panose="02020603050405020304" pitchFamily="18" charset="0"/>
              </a:rPr>
              <a:t>Source: Abdullah </a:t>
            </a:r>
            <a:r>
              <a:rPr lang="en-AU" sz="1100" dirty="0" err="1">
                <a:latin typeface="Times New Roman" panose="02020603050405020304" pitchFamily="18" charset="0"/>
                <a:ea typeface="Calibri" panose="020F0502020204030204" pitchFamily="34" charset="0"/>
                <a:cs typeface="Times New Roman" panose="02020603050405020304" pitchFamily="18" charset="0"/>
              </a:rPr>
              <a:t>Karatas</a:t>
            </a:r>
            <a:r>
              <a:rPr lang="en-AU" sz="1100" dirty="0">
                <a:latin typeface="Times New Roman" panose="02020603050405020304" pitchFamily="18" charset="0"/>
                <a:ea typeface="Calibri" panose="020F0502020204030204" pitchFamily="34" charset="0"/>
                <a:cs typeface="Times New Roman" panose="02020603050405020304" pitchFamily="18" charset="0"/>
              </a:rPr>
              <a:t> (2018), PhD Manuscript, INCEIF. </a:t>
            </a:r>
            <a:endParaRPr lang="en-AU"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8908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ldcore.com/ie/wp-content/uploads/sites/19/2015/05/goldcore_chart4_14-05-15.png?4b23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602" y="600891"/>
            <a:ext cx="8635637" cy="54485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387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384032" y="548680"/>
            <a:ext cx="3826768" cy="6120680"/>
          </a:xfrm>
        </p:spPr>
        <p:txBody>
          <a:bodyPr>
            <a:normAutofit/>
          </a:bodyPr>
          <a:lstStyle/>
          <a:p>
            <a:pPr marL="0" indent="0">
              <a:buNone/>
            </a:pPr>
            <a:r>
              <a:rPr lang="en-AU" sz="5400" i="1" dirty="0">
                <a:solidFill>
                  <a:srgbClr val="C00000"/>
                </a:solidFill>
                <a:latin typeface="Times New Roman" panose="02020603050405020304" pitchFamily="18" charset="0"/>
                <a:cs typeface="Times New Roman" panose="02020603050405020304" pitchFamily="18" charset="0"/>
              </a:rPr>
              <a:t>Disconnect with funding of development needs</a:t>
            </a:r>
            <a:r>
              <a:rPr lang="en-AU" sz="4400" i="1" dirty="0">
                <a:solidFill>
                  <a:srgbClr val="C00000"/>
                </a:solidFill>
                <a:latin typeface="Times New Roman" panose="02020603050405020304" pitchFamily="18" charset="0"/>
                <a:cs typeface="Times New Roman" panose="02020603050405020304" pitchFamily="18" charset="0"/>
              </a:rPr>
              <a:t>.</a:t>
            </a:r>
            <a:br>
              <a:rPr lang="en-AU" sz="4400" dirty="0">
                <a:latin typeface="Times New Roman" panose="02020603050405020304" pitchFamily="18" charset="0"/>
                <a:cs typeface="Times New Roman" panose="02020603050405020304" pitchFamily="18" charset="0"/>
              </a:rPr>
            </a:br>
            <a:endParaRPr lang="en-MY" sz="5400" dirty="0"/>
          </a:p>
        </p:txBody>
      </p:sp>
      <p:sp>
        <p:nvSpPr>
          <p:cNvPr id="5" name="Slide Number Placeholder 4"/>
          <p:cNvSpPr>
            <a:spLocks noGrp="1"/>
          </p:cNvSpPr>
          <p:nvPr>
            <p:ph type="sldNum" sz="quarter" idx="12"/>
          </p:nvPr>
        </p:nvSpPr>
        <p:spPr/>
        <p:txBody>
          <a:bodyPr/>
          <a:lstStyle/>
          <a:p>
            <a:fld id="{8F4D090D-EA94-40C4-A53C-A9B462A19CDB}" type="slidenum">
              <a:rPr lang="en-GB" smtClean="0"/>
              <a:pPr/>
              <a:t>33</a:t>
            </a:fld>
            <a:endParaRPr lang="en-GB"/>
          </a:p>
        </p:txBody>
      </p:sp>
      <p:sp>
        <p:nvSpPr>
          <p:cNvPr id="6" name="Title 5"/>
          <p:cNvSpPr>
            <a:spLocks noGrp="1"/>
          </p:cNvSpPr>
          <p:nvPr>
            <p:ph type="title"/>
          </p:nvPr>
        </p:nvSpPr>
        <p:spPr>
          <a:xfrm>
            <a:off x="1981200" y="836712"/>
            <a:ext cx="3898776" cy="1152128"/>
          </a:xfrm>
        </p:spPr>
        <p:txBody>
          <a:bodyPr/>
          <a:lstStyle/>
          <a:p>
            <a:r>
              <a:rPr lang="en-MY" dirty="0">
                <a:latin typeface="Times New Roman" panose="02020603050405020304" pitchFamily="18" charset="0"/>
                <a:cs typeface="Times New Roman" panose="02020603050405020304" pitchFamily="18" charset="0"/>
              </a:rPr>
              <a:t>Gap 4</a:t>
            </a:r>
          </a:p>
        </p:txBody>
      </p:sp>
      <p:sp>
        <p:nvSpPr>
          <p:cNvPr id="2" name="Footer Placeholder 1"/>
          <p:cNvSpPr>
            <a:spLocks noGrp="1"/>
          </p:cNvSpPr>
          <p:nvPr>
            <p:ph type="ftr" sz="quarter" idx="4294967295"/>
          </p:nvPr>
        </p:nvSpPr>
        <p:spPr>
          <a:xfrm>
            <a:off x="1524001" y="6356351"/>
            <a:ext cx="4545013" cy="365125"/>
          </a:xfrm>
        </p:spPr>
        <p:txBody>
          <a:bodyPr/>
          <a:lstStyle/>
          <a:p>
            <a:r>
              <a:rPr lang="en-GB" dirty="0"/>
              <a:t>©  INCEIF 2012</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2204864"/>
            <a:ext cx="3585650" cy="353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22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6571"/>
          </a:xfrm>
        </p:spPr>
        <p:txBody>
          <a:bodyPr>
            <a:normAutofit fontScale="90000"/>
          </a:bodyPr>
          <a:lstStyle/>
          <a:p>
            <a:r>
              <a:rPr lang="en-AU" sz="3100" i="1" dirty="0">
                <a:solidFill>
                  <a:srgbClr val="C00000"/>
                </a:solidFill>
                <a:latin typeface="Times New Roman" panose="02020603050405020304" pitchFamily="18" charset="0"/>
                <a:cs typeface="Times New Roman" panose="02020603050405020304" pitchFamily="18" charset="0"/>
              </a:rPr>
              <a:t>iv)Disconnect with funding of development needs</a:t>
            </a:r>
            <a:r>
              <a:rPr lang="en-AU" sz="2400" i="1" dirty="0">
                <a:solidFill>
                  <a:srgbClr val="C00000"/>
                </a:solidFill>
                <a:latin typeface="Times New Roman" panose="02020603050405020304" pitchFamily="18" charset="0"/>
                <a:cs typeface="Times New Roman" panose="02020603050405020304" pitchFamily="18" charset="0"/>
              </a:rPr>
              <a:t>.</a:t>
            </a:r>
            <a:br>
              <a:rPr lang="en-AU" sz="2400" dirty="0">
                <a:latin typeface="Times New Roman" panose="02020603050405020304" pitchFamily="18" charset="0"/>
                <a:cs typeface="Times New Roman" panose="02020603050405020304" pitchFamily="18" charset="0"/>
              </a:rPr>
            </a:br>
            <a:endParaRPr lang="en-AU" sz="24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77462"/>
            <a:ext cx="10515600" cy="5423338"/>
          </a:xfrm>
        </p:spPr>
        <p:txBody>
          <a:bodyPr>
            <a:normAutofit fontScale="25000" lnSpcReduction="20000"/>
          </a:bodyPr>
          <a:lstStyle/>
          <a:p>
            <a:pPr>
              <a:lnSpc>
                <a:spcPct val="170000"/>
              </a:lnSpc>
            </a:pPr>
            <a:r>
              <a:rPr lang="en-US" sz="5600" b="1" i="1" dirty="0">
                <a:latin typeface="Times New Roman" pitchFamily="18" charset="0"/>
                <a:cs typeface="Times New Roman" pitchFamily="18" charset="0"/>
              </a:rPr>
              <a:t>“ </a:t>
            </a:r>
            <a:r>
              <a:rPr lang="en-US" sz="6400" b="1" i="1" dirty="0">
                <a:latin typeface="Times New Roman" pitchFamily="18" charset="0"/>
                <a:cs typeface="Times New Roman" pitchFamily="18" charset="0"/>
              </a:rPr>
              <a:t>Economic growth is the most powerful tool we have to end poverty, yet without infrastructure- electricity, water and roads – growth will never take off.” </a:t>
            </a:r>
            <a:r>
              <a:rPr lang="en-US" sz="4000" dirty="0">
                <a:latin typeface="Times New Roman" pitchFamily="18" charset="0"/>
                <a:cs typeface="Times New Roman" pitchFamily="18" charset="0"/>
              </a:rPr>
              <a:t>– </a:t>
            </a:r>
            <a:r>
              <a:rPr lang="en-US" sz="3200" dirty="0">
                <a:latin typeface="Times New Roman" pitchFamily="18" charset="0"/>
                <a:cs typeface="Times New Roman" pitchFamily="18" charset="0"/>
              </a:rPr>
              <a:t>W.B. President Jim Yong Kim at </a:t>
            </a:r>
            <a:r>
              <a:rPr lang="en-US" sz="3200" dirty="0">
                <a:solidFill>
                  <a:prstClr val="black"/>
                </a:solidFill>
                <a:latin typeface="Times New Roman" pitchFamily="18" charset="0"/>
                <a:cs typeface="Times New Roman" pitchFamily="18" charset="0"/>
              </a:rPr>
              <a:t> launch Global Infrastructure Facility (GIF)</a:t>
            </a:r>
          </a:p>
          <a:p>
            <a:pPr marL="0" indent="0">
              <a:lnSpc>
                <a:spcPct val="170000"/>
              </a:lnSpc>
              <a:buNone/>
            </a:pPr>
            <a:endParaRPr lang="en-US" sz="4000" dirty="0">
              <a:latin typeface="Times New Roman" pitchFamily="18" charset="0"/>
              <a:cs typeface="Times New Roman" pitchFamily="18" charset="0"/>
            </a:endParaRPr>
          </a:p>
          <a:p>
            <a:r>
              <a:rPr lang="en-AU" sz="7200" dirty="0">
                <a:latin typeface="Times New Roman" panose="02020603050405020304" pitchFamily="18" charset="0"/>
                <a:cs typeface="Times New Roman" panose="02020603050405020304" pitchFamily="18" charset="0"/>
              </a:rPr>
              <a:t>The majority of emerging market and developing economies (EMDE) in Asia and Africa are Muslim countries.</a:t>
            </a:r>
          </a:p>
          <a:p>
            <a:pPr marL="0" indent="0">
              <a:buNone/>
            </a:pPr>
            <a:endParaRPr lang="en-AU" sz="7200" dirty="0">
              <a:latin typeface="Times New Roman" panose="02020603050405020304" pitchFamily="18" charset="0"/>
              <a:cs typeface="Times New Roman" panose="02020603050405020304" pitchFamily="18" charset="0"/>
            </a:endParaRPr>
          </a:p>
          <a:p>
            <a:r>
              <a:rPr lang="en-AU" sz="7200" dirty="0">
                <a:latin typeface="Times New Roman" panose="02020603050405020304" pitchFamily="18" charset="0"/>
                <a:cs typeface="Times New Roman" panose="02020603050405020304" pitchFamily="18" charset="0"/>
              </a:rPr>
              <a:t>The 57 countries of OIC, with a combined population 1.6 billion people, fall within the EMDE category.</a:t>
            </a:r>
          </a:p>
          <a:p>
            <a:pPr marL="0" indent="0">
              <a:buNone/>
            </a:pPr>
            <a:r>
              <a:rPr lang="en-AU" sz="7200" i="1" dirty="0">
                <a:latin typeface="Times New Roman" panose="02020603050405020304" pitchFamily="18" charset="0"/>
                <a:cs typeface="Times New Roman" panose="02020603050405020304" pitchFamily="18" charset="0"/>
              </a:rPr>
              <a:t>      -51 of  the 57 countries have budget deficits</a:t>
            </a:r>
          </a:p>
          <a:p>
            <a:pPr marL="0" indent="0">
              <a:buNone/>
            </a:pPr>
            <a:r>
              <a:rPr lang="en-AU" sz="7200" i="1" dirty="0">
                <a:latin typeface="Times New Roman" panose="02020603050405020304" pitchFamily="18" charset="0"/>
                <a:cs typeface="Times New Roman" panose="02020603050405020304" pitchFamily="18" charset="0"/>
              </a:rPr>
              <a:t>      - 19 of them are classified as HIPC (heavily indebted poor country). </a:t>
            </a:r>
          </a:p>
          <a:p>
            <a:pPr marL="0" indent="0">
              <a:buNone/>
            </a:pPr>
            <a:endParaRPr lang="en-AU" sz="7200" dirty="0">
              <a:latin typeface="Times New Roman" panose="02020603050405020304" pitchFamily="18" charset="0"/>
              <a:cs typeface="Times New Roman" panose="02020603050405020304" pitchFamily="18" charset="0"/>
            </a:endParaRPr>
          </a:p>
          <a:p>
            <a:r>
              <a:rPr lang="en-AU" sz="7200" dirty="0">
                <a:latin typeface="Times New Roman" panose="02020603050405020304" pitchFamily="18" charset="0"/>
                <a:cs typeface="Times New Roman" panose="02020603050405020304" pitchFamily="18" charset="0"/>
              </a:rPr>
              <a:t>According to a World Bank report, the OIC countries, </a:t>
            </a:r>
          </a:p>
          <a:p>
            <a:pPr marL="0" indent="0">
              <a:buNone/>
            </a:pPr>
            <a:r>
              <a:rPr lang="en-AU" sz="6400" i="1" dirty="0">
                <a:latin typeface="Times New Roman" panose="02020603050405020304" pitchFamily="18" charset="0"/>
                <a:cs typeface="Times New Roman" panose="02020603050405020304" pitchFamily="18" charset="0"/>
              </a:rPr>
              <a:t>- </a:t>
            </a:r>
            <a:r>
              <a:rPr lang="en-AU" sz="7200" i="1" dirty="0">
                <a:latin typeface="Times New Roman" panose="02020603050405020304" pitchFamily="18" charset="0"/>
                <a:cs typeface="Times New Roman" panose="02020603050405020304" pitchFamily="18" charset="0"/>
              </a:rPr>
              <a:t>have years of pent-up deficits in infrastructure, inhibiting their ability to exploit their full development      potential.</a:t>
            </a:r>
          </a:p>
          <a:p>
            <a:pPr>
              <a:buFontTx/>
              <a:buChar char="-"/>
            </a:pPr>
            <a:r>
              <a:rPr lang="en-AU" sz="7200" i="1" dirty="0">
                <a:latin typeface="Times New Roman" panose="02020603050405020304" pitchFamily="18" charset="0"/>
                <a:cs typeface="Times New Roman" panose="02020603050405020304" pitchFamily="18" charset="0"/>
              </a:rPr>
              <a:t>have very rapidly rising populations and very high youth unemployment. </a:t>
            </a:r>
          </a:p>
          <a:p>
            <a:pPr>
              <a:buFontTx/>
              <a:buChar char="-"/>
            </a:pPr>
            <a:r>
              <a:rPr lang="en-AU" sz="7200" i="1" dirty="0">
                <a:latin typeface="Times New Roman" panose="02020603050405020304" pitchFamily="18" charset="0"/>
                <a:cs typeface="Times New Roman" panose="02020603050405020304" pitchFamily="18" charset="0"/>
              </a:rPr>
              <a:t>have pressing need for socio-economic infrastructure</a:t>
            </a:r>
          </a:p>
          <a:p>
            <a:pPr marL="0" indent="0">
              <a:buNone/>
            </a:pPr>
            <a:endParaRPr lang="en-AU" sz="7200" i="1" dirty="0">
              <a:latin typeface="Times New Roman" panose="02020603050405020304" pitchFamily="18" charset="0"/>
              <a:cs typeface="Times New Roman" panose="02020603050405020304" pitchFamily="18" charset="0"/>
            </a:endParaRPr>
          </a:p>
          <a:p>
            <a:pPr marL="0" indent="0">
              <a:buNone/>
            </a:pPr>
            <a:endParaRPr lang="en-AU" sz="2400" dirty="0">
              <a:latin typeface="Times New Roman" panose="02020603050405020304" pitchFamily="18" charset="0"/>
              <a:cs typeface="Times New Roman" panose="02020603050405020304" pitchFamily="18" charset="0"/>
            </a:endParaRPr>
          </a:p>
          <a:p>
            <a:pPr marL="0" indent="0">
              <a:buNone/>
            </a:pPr>
            <a:r>
              <a:rPr lang="en-AU" sz="3600" dirty="0">
                <a:latin typeface="Times New Roman" panose="02020603050405020304" pitchFamily="18" charset="0"/>
                <a:cs typeface="Times New Roman" panose="02020603050405020304" pitchFamily="18" charset="0"/>
              </a:rPr>
              <a:t>Mobilizing Islamic Finance for Infrastructure, PPP – Report 2017. World Bank, PPIAF, IDB</a:t>
            </a:r>
          </a:p>
        </p:txBody>
      </p:sp>
    </p:spTree>
    <p:extLst>
      <p:ext uri="{BB962C8B-B14F-4D97-AF65-F5344CB8AC3E}">
        <p14:creationId xmlns:p14="http://schemas.microsoft.com/office/powerpoint/2010/main" val="174583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6798"/>
          </a:xfrm>
        </p:spPr>
        <p:txBody>
          <a:bodyPr>
            <a:noAutofit/>
          </a:bodyPr>
          <a:lstStyle/>
          <a:p>
            <a:r>
              <a:rPr lang="en-AU" sz="2000" i="1" dirty="0">
                <a:solidFill>
                  <a:srgbClr val="C00000"/>
                </a:solidFill>
                <a:latin typeface="Times New Roman" panose="02020603050405020304" pitchFamily="18" charset="0"/>
                <a:cs typeface="Times New Roman" panose="02020603050405020304" pitchFamily="18" charset="0"/>
              </a:rPr>
              <a:t>iv)Disconnect with funding of development needs</a:t>
            </a:r>
            <a:r>
              <a:rPr lang="en-AU" sz="1600" i="1" dirty="0">
                <a:solidFill>
                  <a:srgbClr val="C00000"/>
                </a:solidFill>
                <a:latin typeface="Times New Roman" panose="02020603050405020304" pitchFamily="18" charset="0"/>
                <a:cs typeface="Times New Roman" panose="02020603050405020304" pitchFamily="18" charset="0"/>
              </a:rPr>
              <a:t>.</a:t>
            </a:r>
            <a:br>
              <a:rPr lang="en-AU" sz="1600" dirty="0">
                <a:latin typeface="Times New Roman" panose="02020603050405020304" pitchFamily="18" charset="0"/>
                <a:cs typeface="Times New Roman" panose="02020603050405020304" pitchFamily="18" charset="0"/>
              </a:rPr>
            </a:br>
            <a:endParaRPr lang="en-AU" sz="2000" dirty="0"/>
          </a:p>
        </p:txBody>
      </p:sp>
      <p:sp>
        <p:nvSpPr>
          <p:cNvPr id="3" name="Content Placeholder 2"/>
          <p:cNvSpPr>
            <a:spLocks noGrp="1"/>
          </p:cNvSpPr>
          <p:nvPr>
            <p:ph idx="1"/>
          </p:nvPr>
        </p:nvSpPr>
        <p:spPr>
          <a:xfrm>
            <a:off x="838200" y="1259306"/>
            <a:ext cx="10515600" cy="4917658"/>
          </a:xfrm>
        </p:spPr>
        <p:txBody>
          <a:bodyPr/>
          <a:lstStyle/>
          <a:p>
            <a:r>
              <a:rPr lang="en-AU" sz="1800" dirty="0">
                <a:latin typeface="Times New Roman" panose="02020603050405020304" pitchFamily="18" charset="0"/>
                <a:cs typeface="Times New Roman" panose="02020603050405020304" pitchFamily="18" charset="0"/>
              </a:rPr>
              <a:t>Brookings Institution;  over 2016−2030, needed global investment in infrastructure is around $90 trillion.</a:t>
            </a:r>
          </a:p>
          <a:p>
            <a:pPr marL="0" indent="0">
              <a:buNone/>
            </a:pPr>
            <a:r>
              <a:rPr lang="en-AU" sz="1800" dirty="0">
                <a:latin typeface="Times New Roman" panose="02020603050405020304" pitchFamily="18" charset="0"/>
                <a:cs typeface="Times New Roman" panose="02020603050405020304" pitchFamily="18" charset="0"/>
              </a:rPr>
              <a:t> </a:t>
            </a:r>
          </a:p>
          <a:p>
            <a:r>
              <a:rPr lang="en-AU" sz="1800" dirty="0">
                <a:latin typeface="Times New Roman" panose="02020603050405020304" pitchFamily="18" charset="0"/>
                <a:cs typeface="Times New Roman" panose="02020603050405020304" pitchFamily="18" charset="0"/>
              </a:rPr>
              <a:t>The need for development financing within the Islamic world is obvious. </a:t>
            </a:r>
          </a:p>
          <a:p>
            <a:endParaRPr lang="en-AU" sz="1800" dirty="0">
              <a:latin typeface="Times New Roman" panose="02020603050405020304" pitchFamily="18" charset="0"/>
              <a:cs typeface="Times New Roman" panose="02020603050405020304" pitchFamily="18" charset="0"/>
            </a:endParaRPr>
          </a:p>
          <a:p>
            <a:r>
              <a:rPr lang="en-AU" sz="1800" dirty="0">
                <a:latin typeface="Times New Roman" panose="02020603050405020304" pitchFamily="18" charset="0"/>
                <a:cs typeface="Times New Roman" panose="02020603050405020304" pitchFamily="18" charset="0"/>
              </a:rPr>
              <a:t>Muslim nations like Turkey and Indonesia have massive infrastructure plans but lack the funding resource.</a:t>
            </a:r>
          </a:p>
          <a:p>
            <a:endParaRPr lang="en-AU" sz="1800" dirty="0">
              <a:latin typeface="Times New Roman" panose="02020603050405020304" pitchFamily="18" charset="0"/>
              <a:cs typeface="Times New Roman" panose="02020603050405020304" pitchFamily="18" charset="0"/>
            </a:endParaRPr>
          </a:p>
          <a:p>
            <a:r>
              <a:rPr lang="en-AU" sz="1800" dirty="0">
                <a:latin typeface="Times New Roman" panose="02020603050405020304" pitchFamily="18" charset="0"/>
                <a:cs typeface="Times New Roman" panose="02020603050405020304" pitchFamily="18" charset="0"/>
              </a:rPr>
              <a:t>Many of the needed projects are low risk, potentially high return projects.</a:t>
            </a:r>
          </a:p>
          <a:p>
            <a:pPr marL="0" indent="0">
              <a:buNone/>
            </a:pPr>
            <a:r>
              <a:rPr lang="en-AU" sz="1800" dirty="0">
                <a:latin typeface="Times New Roman" panose="02020603050405020304" pitchFamily="18" charset="0"/>
                <a:cs typeface="Times New Roman" panose="02020603050405020304" pitchFamily="18" charset="0"/>
              </a:rPr>
              <a:t>     </a:t>
            </a:r>
            <a:r>
              <a:rPr lang="en-AU" sz="1800" i="1" dirty="0">
                <a:latin typeface="Times New Roman" panose="02020603050405020304" pitchFamily="18" charset="0"/>
                <a:cs typeface="Times New Roman" panose="02020603050405020304" pitchFamily="18" charset="0"/>
              </a:rPr>
              <a:t>The low hanging fruits – of development economics. </a:t>
            </a:r>
          </a:p>
          <a:p>
            <a:pPr marL="0" indent="0">
              <a:buNone/>
            </a:pPr>
            <a:endParaRPr lang="en-AU" sz="1800" i="1" dirty="0">
              <a:latin typeface="Times New Roman" panose="02020603050405020304" pitchFamily="18" charset="0"/>
              <a:cs typeface="Times New Roman" panose="02020603050405020304" pitchFamily="18" charset="0"/>
            </a:endParaRPr>
          </a:p>
          <a:p>
            <a:r>
              <a:rPr lang="en-AU" sz="1800" dirty="0">
                <a:latin typeface="Times New Roman" panose="02020603050405020304" pitchFamily="18" charset="0"/>
                <a:cs typeface="Times New Roman" panose="02020603050405020304" pitchFamily="18" charset="0"/>
              </a:rPr>
              <a:t>But given very high levels of debt (debt to GDP ratios), these countries are in no position to fund development infrastructure with foreign debt. </a:t>
            </a:r>
          </a:p>
          <a:p>
            <a:endParaRPr lang="en-AU" dirty="0"/>
          </a:p>
        </p:txBody>
      </p:sp>
    </p:spTree>
    <p:extLst>
      <p:ext uri="{BB962C8B-B14F-4D97-AF65-F5344CB8AC3E}">
        <p14:creationId xmlns:p14="http://schemas.microsoft.com/office/powerpoint/2010/main" val="38928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504825" y="273050"/>
          <a:ext cx="9753600" cy="5613400"/>
        </p:xfrm>
        <a:graphic>
          <a:graphicData uri="http://schemas.openxmlformats.org/presentationml/2006/ole">
            <mc:AlternateContent xmlns:mc="http://schemas.openxmlformats.org/markup-compatibility/2006">
              <mc:Choice xmlns:v="urn:schemas-microsoft-com:vml" Requires="v">
                <p:oleObj spid="_x0000_s2049" name="Document" r:id="rId3" imgW="6480019" imgH="3983942" progId="Word.Document.12">
                  <p:embed/>
                </p:oleObj>
              </mc:Choice>
              <mc:Fallback>
                <p:oleObj name="Document" r:id="rId3" imgW="6480019" imgH="3983942" progId="Word.Document.12">
                  <p:embed/>
                  <p:pic>
                    <p:nvPicPr>
                      <p:cNvPr id="4" name="Object 3"/>
                      <p:cNvPicPr/>
                      <p:nvPr/>
                    </p:nvPicPr>
                    <p:blipFill>
                      <a:blip r:embed="rId4"/>
                      <a:stretch>
                        <a:fillRect/>
                      </a:stretch>
                    </p:blipFill>
                    <p:spPr>
                      <a:xfrm>
                        <a:off x="504825" y="273050"/>
                        <a:ext cx="9753600" cy="5613400"/>
                      </a:xfrm>
                      <a:prstGeom prst="rect">
                        <a:avLst/>
                      </a:prstGeom>
                    </p:spPr>
                  </p:pic>
                </p:oleObj>
              </mc:Fallback>
            </mc:AlternateContent>
          </a:graphicData>
        </a:graphic>
      </p:graphicFrame>
      <p:sp>
        <p:nvSpPr>
          <p:cNvPr id="5" name="Rectangle 4"/>
          <p:cNvSpPr/>
          <p:nvPr/>
        </p:nvSpPr>
        <p:spPr>
          <a:xfrm>
            <a:off x="1059893" y="6158089"/>
            <a:ext cx="6096000" cy="215444"/>
          </a:xfrm>
          <a:prstGeom prst="rect">
            <a:avLst/>
          </a:prstGeom>
          <a:ln>
            <a:solidFill>
              <a:schemeClr val="tx1"/>
            </a:solidFill>
          </a:ln>
        </p:spPr>
        <p:txBody>
          <a:bodyPr>
            <a:spAutoFit/>
          </a:bodyPr>
          <a:lstStyle/>
          <a:p>
            <a:r>
              <a:rPr lang="en-AU" sz="800" dirty="0">
                <a:latin typeface="Andes"/>
              </a:rPr>
              <a:t>Source: Mobilizing Islamic Finance for Infrastructure, PPP – Report 2017. World Bank, PPIAF, IDB</a:t>
            </a:r>
            <a:r>
              <a:rPr lang="en-AU" sz="800" b="0" i="0" u="none" strike="noStrike" baseline="0" dirty="0">
                <a:solidFill>
                  <a:srgbClr val="FFFFFF"/>
                </a:solidFill>
                <a:latin typeface="Andes"/>
              </a:rPr>
              <a:t> 2017</a:t>
            </a:r>
            <a:endParaRPr lang="en-AU" dirty="0"/>
          </a:p>
        </p:txBody>
      </p:sp>
      <p:sp>
        <p:nvSpPr>
          <p:cNvPr id="2" name="Rectangle 1"/>
          <p:cNvSpPr/>
          <p:nvPr/>
        </p:nvSpPr>
        <p:spPr>
          <a:xfrm>
            <a:off x="7977352" y="1820917"/>
            <a:ext cx="2112579" cy="3594538"/>
          </a:xfrm>
          <a:prstGeom prst="rect">
            <a:avLst/>
          </a:prstGeom>
          <a:noFill/>
          <a:ln w="3810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rgbClr val="C00000"/>
                </a:solidFill>
              </a:ln>
            </a:endParaRPr>
          </a:p>
        </p:txBody>
      </p:sp>
    </p:spTree>
    <p:extLst>
      <p:ext uri="{BB962C8B-B14F-4D97-AF65-F5344CB8AC3E}">
        <p14:creationId xmlns:p14="http://schemas.microsoft.com/office/powerpoint/2010/main" val="3491883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3282"/>
          </a:xfrm>
        </p:spPr>
        <p:txBody>
          <a:bodyPr>
            <a:noAutofit/>
          </a:bodyPr>
          <a:lstStyle/>
          <a:p>
            <a:r>
              <a:rPr lang="en-AU" sz="3200" b="1" i="1" dirty="0">
                <a:solidFill>
                  <a:schemeClr val="accent1">
                    <a:lumMod val="50000"/>
                  </a:schemeClr>
                </a:solidFill>
                <a:latin typeface="Times New Roman" panose="02020603050405020304" pitchFamily="18" charset="0"/>
                <a:cs typeface="Times New Roman" panose="02020603050405020304" pitchFamily="18" charset="0"/>
              </a:rPr>
              <a:t>The disconnect between debt and infrastructure projects. </a:t>
            </a:r>
          </a:p>
        </p:txBody>
      </p:sp>
      <p:sp>
        <p:nvSpPr>
          <p:cNvPr id="4" name="Content Placeholder 3"/>
          <p:cNvSpPr>
            <a:spLocks noGrp="1"/>
          </p:cNvSpPr>
          <p:nvPr>
            <p:ph idx="1"/>
          </p:nvPr>
        </p:nvSpPr>
        <p:spPr>
          <a:xfrm>
            <a:off x="838200" y="1103587"/>
            <a:ext cx="10515600" cy="5073378"/>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Infrastructure projects typically, have high operating leverage.</a:t>
            </a:r>
          </a:p>
          <a:p>
            <a:r>
              <a:rPr lang="en-US" sz="2400" dirty="0">
                <a:latin typeface="Times New Roman" panose="02020603050405020304" pitchFamily="18" charset="0"/>
                <a:cs typeface="Times New Roman" panose="02020603050405020304" pitchFamily="18" charset="0"/>
              </a:rPr>
              <a:t>FC to TC is very high. VC/MC of production is negligible.</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solidFill>
                  <a:srgbClr val="C00000"/>
                </a:solidFill>
                <a:latin typeface="Times New Roman" panose="02020603050405020304" pitchFamily="18" charset="0"/>
                <a:cs typeface="Times New Roman" panose="02020603050405020304" pitchFamily="18" charset="0"/>
              </a:rPr>
              <a:t>Debt financing adds an additional layer of fixed costs thereby </a:t>
            </a:r>
          </a:p>
          <a:p>
            <a:pPr>
              <a:buFontTx/>
              <a:buChar char="-"/>
            </a:pPr>
            <a:r>
              <a:rPr lang="en-US" sz="2000" i="1" dirty="0">
                <a:solidFill>
                  <a:srgbClr val="C00000"/>
                </a:solidFill>
                <a:latin typeface="Times New Roman" panose="02020603050405020304" pitchFamily="18" charset="0"/>
                <a:cs typeface="Times New Roman" panose="02020603050405020304" pitchFamily="18" charset="0"/>
              </a:rPr>
              <a:t>increasing break even points, </a:t>
            </a:r>
          </a:p>
          <a:p>
            <a:pPr>
              <a:buFontTx/>
              <a:buChar char="-"/>
            </a:pPr>
            <a:r>
              <a:rPr lang="en-US" sz="2000" i="1" dirty="0">
                <a:solidFill>
                  <a:srgbClr val="C00000"/>
                </a:solidFill>
                <a:latin typeface="Times New Roman" panose="02020603050405020304" pitchFamily="18" charset="0"/>
                <a:cs typeface="Times New Roman" panose="02020603050405020304" pitchFamily="18" charset="0"/>
              </a:rPr>
              <a:t>increasing cash flow volatility, </a:t>
            </a:r>
          </a:p>
          <a:p>
            <a:pPr>
              <a:buFontTx/>
              <a:buChar char="-"/>
            </a:pPr>
            <a:r>
              <a:rPr lang="en-US" sz="2000" i="1" dirty="0">
                <a:solidFill>
                  <a:srgbClr val="C00000"/>
                </a:solidFill>
                <a:latin typeface="Times New Roman" panose="02020603050405020304" pitchFamily="18" charset="0"/>
                <a:cs typeface="Times New Roman" panose="02020603050405020304" pitchFamily="18" charset="0"/>
              </a:rPr>
              <a:t>exposing the project to interest rate risk</a:t>
            </a:r>
          </a:p>
          <a:p>
            <a:pPr>
              <a:buFontTx/>
              <a:buChar char="-"/>
            </a:pPr>
            <a:r>
              <a:rPr lang="en-US" sz="2000" i="1" dirty="0">
                <a:solidFill>
                  <a:srgbClr val="C00000"/>
                </a:solidFill>
                <a:latin typeface="Times New Roman" panose="02020603050405020304" pitchFamily="18" charset="0"/>
                <a:cs typeface="Times New Roman" panose="02020603050405020304" pitchFamily="18" charset="0"/>
              </a:rPr>
              <a:t> cumulatively increasing overall risk. </a:t>
            </a:r>
          </a:p>
          <a:p>
            <a:pPr marL="0" indent="0">
              <a:buNone/>
            </a:pPr>
            <a:endParaRPr lang="en-US" sz="2000" i="1" dirty="0">
              <a:solidFill>
                <a:srgbClr val="C0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By finance theory; </a:t>
            </a:r>
            <a:r>
              <a:rPr lang="en-US" sz="2400" b="1" i="1" dirty="0">
                <a:solidFill>
                  <a:srgbClr val="FF0000"/>
                </a:solidFill>
                <a:latin typeface="Times New Roman" panose="02020603050405020304" pitchFamily="18" charset="0"/>
                <a:cs typeface="Times New Roman" panose="02020603050405020304" pitchFamily="18" charset="0"/>
              </a:rPr>
              <a:t>High Operating Lev. + High Financial Lev. = disaster</a:t>
            </a:r>
          </a:p>
          <a:p>
            <a:r>
              <a:rPr lang="en-US" sz="2400" dirty="0">
                <a:latin typeface="Times New Roman" panose="02020603050405020304" pitchFamily="18" charset="0"/>
                <a:cs typeface="Times New Roman" panose="02020603050405020304" pitchFamily="18" charset="0"/>
              </a:rPr>
              <a:t>Compounded effect that produces magnified revenue/cash flow volatility.</a:t>
            </a:r>
          </a:p>
          <a:p>
            <a:r>
              <a:rPr lang="en-US" sz="2400" dirty="0">
                <a:latin typeface="Times New Roman" panose="02020603050405020304" pitchFamily="18" charset="0"/>
                <a:cs typeface="Times New Roman" panose="02020603050405020304" pitchFamily="18" charset="0"/>
              </a:rPr>
              <a:t>The correct financing alternative for such projects would be one that does not add to already high fixed costs but is fully flexible with project performance</a:t>
            </a:r>
            <a:r>
              <a:rPr lang="en-US" dirty="0"/>
              <a:t>. </a:t>
            </a:r>
            <a:endParaRPr lang="en-AU" dirty="0"/>
          </a:p>
        </p:txBody>
      </p:sp>
    </p:spTree>
    <p:extLst>
      <p:ext uri="{BB962C8B-B14F-4D97-AF65-F5344CB8AC3E}">
        <p14:creationId xmlns:p14="http://schemas.microsoft.com/office/powerpoint/2010/main" val="721477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1464"/>
          </a:xfrm>
        </p:spPr>
        <p:txBody>
          <a:bodyPr>
            <a:normAutofit fontScale="90000"/>
          </a:bodyPr>
          <a:lstStyle/>
          <a:p>
            <a:r>
              <a:rPr lang="en-AU" sz="3600" i="1" dirty="0">
                <a:solidFill>
                  <a:srgbClr val="C00000"/>
                </a:solidFill>
                <a:latin typeface="Times New Roman" panose="02020603050405020304" pitchFamily="18" charset="0"/>
                <a:cs typeface="Times New Roman" panose="02020603050405020304" pitchFamily="18" charset="0"/>
              </a:rPr>
              <a:t>Not only are sukuk mostly debt based, the majority of outstanding sukuk are short term. </a:t>
            </a:r>
            <a:endParaRPr lang="en-AU" sz="3600" dirty="0"/>
          </a:p>
        </p:txBody>
      </p:sp>
      <p:graphicFrame>
        <p:nvGraphicFramePr>
          <p:cNvPr id="4" name="Content Placeholder 3"/>
          <p:cNvGraphicFramePr>
            <a:graphicFrameLocks noGrp="1"/>
          </p:cNvGraphicFramePr>
          <p:nvPr>
            <p:ph idx="1"/>
            <p:extLst/>
          </p:nvPr>
        </p:nvGraphicFramePr>
        <p:xfrm>
          <a:off x="838200" y="1290638"/>
          <a:ext cx="10515600" cy="48863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257300" y="6362700"/>
            <a:ext cx="3781425" cy="276999"/>
          </a:xfrm>
          <a:prstGeom prst="rect">
            <a:avLst/>
          </a:prstGeom>
          <a:noFill/>
        </p:spPr>
        <p:txBody>
          <a:bodyPr wrap="square" rtlCol="0">
            <a:spAutoFit/>
          </a:bodyPr>
          <a:lstStyle/>
          <a:p>
            <a:r>
              <a:rPr lang="en-AU" sz="1200" dirty="0">
                <a:latin typeface="Times New Roman" panose="02020603050405020304" pitchFamily="18" charset="0"/>
                <a:cs typeface="Times New Roman" panose="02020603050405020304" pitchFamily="18" charset="0"/>
              </a:rPr>
              <a:t>Source: Thomson Reuters </a:t>
            </a:r>
            <a:r>
              <a:rPr lang="en-AU" sz="1200" dirty="0" err="1">
                <a:latin typeface="Times New Roman" panose="02020603050405020304" pitchFamily="18" charset="0"/>
                <a:cs typeface="Times New Roman" panose="02020603050405020304" pitchFamily="18" charset="0"/>
              </a:rPr>
              <a:t>Eikon</a:t>
            </a:r>
            <a:endParaRPr lang="en-A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263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2565"/>
          </a:xfrm>
        </p:spPr>
        <p:txBody>
          <a:bodyPr>
            <a:noAutofit/>
          </a:bodyPr>
          <a:lstStyle/>
          <a:p>
            <a:r>
              <a:rPr lang="en-AU" sz="2800" dirty="0">
                <a:latin typeface="Times New Roman" panose="02020603050405020304" pitchFamily="18" charset="0"/>
                <a:cs typeface="Times New Roman" panose="02020603050405020304" pitchFamily="18" charset="0"/>
              </a:rPr>
              <a:t>Congruence between Islamic Finance and Infrastructure Projects</a:t>
            </a:r>
          </a:p>
        </p:txBody>
      </p:sp>
      <p:sp>
        <p:nvSpPr>
          <p:cNvPr id="3" name="Content Placeholder 2"/>
          <p:cNvSpPr>
            <a:spLocks noGrp="1"/>
          </p:cNvSpPr>
          <p:nvPr>
            <p:ph idx="1"/>
          </p:nvPr>
        </p:nvSpPr>
        <p:spPr>
          <a:xfrm>
            <a:off x="386256" y="906518"/>
            <a:ext cx="9790386" cy="5013434"/>
          </a:xfrm>
          <a:solidFill>
            <a:schemeClr val="bg1"/>
          </a:solidFill>
        </p:spPr>
        <p:style>
          <a:lnRef idx="2">
            <a:schemeClr val="accent1"/>
          </a:lnRef>
          <a:fillRef idx="1">
            <a:schemeClr val="lt1"/>
          </a:fillRef>
          <a:effectRef idx="0">
            <a:schemeClr val="accent1"/>
          </a:effectRef>
          <a:fontRef idx="minor">
            <a:schemeClr val="dk1"/>
          </a:fontRef>
        </p:style>
        <p:txBody>
          <a:bodyPr/>
          <a:lstStyle/>
          <a:p>
            <a:pPr marL="0" indent="0">
              <a:buNone/>
            </a:pPr>
            <a:endParaRPr lang="en-AU" dirty="0"/>
          </a:p>
        </p:txBody>
      </p:sp>
      <p:sp>
        <p:nvSpPr>
          <p:cNvPr id="4" name="Rounded Rectangle 1"/>
          <p:cNvSpPr>
            <a:spLocks noChangeArrowheads="1"/>
          </p:cNvSpPr>
          <p:nvPr/>
        </p:nvSpPr>
        <p:spPr bwMode="auto">
          <a:xfrm>
            <a:off x="958086" y="1631518"/>
            <a:ext cx="3171825" cy="704850"/>
          </a:xfrm>
          <a:prstGeom prst="roundRect">
            <a:avLst>
              <a:gd name="adj"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Returns linked to earnings and derived from commercial risk taken by financier.</a:t>
            </a:r>
            <a:endParaRPr kumimoji="0" lang="en-US" altLang="en-US" sz="2000" b="0" i="1" u="none" strike="noStrike" cap="none" normalizeH="0" baseline="0" dirty="0">
              <a:ln>
                <a:noFill/>
              </a:ln>
              <a:solidFill>
                <a:schemeClr val="tx1"/>
              </a:solidFill>
              <a:effectLst/>
              <a:latin typeface="Arial" panose="020B0604020202020204" pitchFamily="34" charset="0"/>
            </a:endParaRPr>
          </a:p>
        </p:txBody>
      </p:sp>
      <p:sp>
        <p:nvSpPr>
          <p:cNvPr id="5" name="Rounded Rectangle 2"/>
          <p:cNvSpPr>
            <a:spLocks noChangeArrowheads="1"/>
          </p:cNvSpPr>
          <p:nvPr/>
        </p:nvSpPr>
        <p:spPr bwMode="auto">
          <a:xfrm>
            <a:off x="940682" y="3274636"/>
            <a:ext cx="3171825" cy="704850"/>
          </a:xfrm>
          <a:prstGeom prst="roundRect">
            <a:avLst>
              <a:gd name="adj"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Transactions should be free from speculation or gambling (</a:t>
            </a:r>
            <a:r>
              <a:rPr kumimoji="0" lang="en-US" altLang="en-US"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maysir</a:t>
            </a: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ounded Rectangle 3"/>
          <p:cNvSpPr>
            <a:spLocks noChangeArrowheads="1"/>
          </p:cNvSpPr>
          <p:nvPr/>
        </p:nvSpPr>
        <p:spPr bwMode="auto">
          <a:xfrm>
            <a:off x="5882184" y="1587291"/>
            <a:ext cx="3171825" cy="704850"/>
          </a:xfrm>
          <a:prstGeom prst="roundRect">
            <a:avLst>
              <a:gd name="adj" fmla="val 16667"/>
            </a:avLst>
          </a:prstGeom>
          <a:gradFill rotWithShape="1">
            <a:gsLst>
              <a:gs pos="0">
                <a:srgbClr val="A8B7DF"/>
              </a:gs>
              <a:gs pos="50000">
                <a:srgbClr val="9AABD9"/>
              </a:gs>
              <a:gs pos="100000">
                <a:srgbClr val="879ED7"/>
              </a:gs>
            </a:gsLst>
            <a:lin ang="5400000"/>
          </a:gradFill>
          <a:ln w="6350">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Infrastructure projects allow for risk to be shared among parties.</a:t>
            </a:r>
            <a:endParaRPr kumimoji="0" lang="en-US" altLang="en-US" sz="2000" b="0" i="1" u="none" strike="noStrike" cap="none" normalizeH="0" baseline="0" dirty="0">
              <a:ln>
                <a:noFill/>
              </a:ln>
              <a:solidFill>
                <a:schemeClr val="tx1"/>
              </a:solidFill>
              <a:effectLst/>
              <a:latin typeface="Arial" panose="020B0604020202020204" pitchFamily="34" charset="0"/>
            </a:endParaRPr>
          </a:p>
        </p:txBody>
      </p:sp>
      <p:sp>
        <p:nvSpPr>
          <p:cNvPr id="7" name="Rounded Rectangle 4"/>
          <p:cNvSpPr>
            <a:spLocks noChangeArrowheads="1"/>
          </p:cNvSpPr>
          <p:nvPr/>
        </p:nvSpPr>
        <p:spPr bwMode="auto">
          <a:xfrm>
            <a:off x="940672" y="2408188"/>
            <a:ext cx="3171825" cy="704850"/>
          </a:xfrm>
          <a:prstGeom prst="roundRect">
            <a:avLst>
              <a:gd name="adj"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Financiers should become partners in project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ounded Rectangle 5"/>
          <p:cNvSpPr>
            <a:spLocks noChangeArrowheads="1"/>
          </p:cNvSpPr>
          <p:nvPr/>
        </p:nvSpPr>
        <p:spPr bwMode="auto">
          <a:xfrm>
            <a:off x="967609" y="4147597"/>
            <a:ext cx="3171825" cy="704850"/>
          </a:xfrm>
          <a:prstGeom prst="roundRect">
            <a:avLst>
              <a:gd name="adj"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Existence of uncertainty/looseness of contract is prohibited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ounded Rectangle 6"/>
          <p:cNvSpPr>
            <a:spLocks noChangeArrowheads="1"/>
          </p:cNvSpPr>
          <p:nvPr/>
        </p:nvSpPr>
        <p:spPr bwMode="auto">
          <a:xfrm>
            <a:off x="955133" y="5050835"/>
            <a:ext cx="3171825" cy="704850"/>
          </a:xfrm>
          <a:prstGeom prst="roundRect">
            <a:avLst>
              <a:gd name="adj"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Investments in alcohol, drugs, gambling, weapons and other prohibited activities are not permitted.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ounded Rectangle 7"/>
          <p:cNvSpPr>
            <a:spLocks noChangeArrowheads="1"/>
          </p:cNvSpPr>
          <p:nvPr/>
        </p:nvSpPr>
        <p:spPr bwMode="auto">
          <a:xfrm>
            <a:off x="5912404" y="2389079"/>
            <a:ext cx="3171825" cy="704850"/>
          </a:xfrm>
          <a:prstGeom prst="roundRect">
            <a:avLst>
              <a:gd name="adj" fmla="val 16667"/>
            </a:avLst>
          </a:prstGeom>
          <a:gradFill rotWithShape="1">
            <a:gsLst>
              <a:gs pos="0">
                <a:srgbClr val="A8B7DF"/>
              </a:gs>
              <a:gs pos="50000">
                <a:srgbClr val="9AABD9"/>
              </a:gs>
              <a:gs pos="100000">
                <a:srgbClr val="879ED7"/>
              </a:gs>
            </a:gsLst>
            <a:lin ang="5400000"/>
          </a:gradFill>
          <a:ln w="6350">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Projects can be designed for financier to be partners and not just lenders</a:t>
            </a: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ounded Rectangle 8"/>
          <p:cNvSpPr>
            <a:spLocks noChangeArrowheads="1"/>
          </p:cNvSpPr>
          <p:nvPr/>
        </p:nvSpPr>
        <p:spPr bwMode="auto">
          <a:xfrm>
            <a:off x="5964954" y="3214478"/>
            <a:ext cx="3171825" cy="704850"/>
          </a:xfrm>
          <a:prstGeom prst="roundRect">
            <a:avLst>
              <a:gd name="adj" fmla="val 16667"/>
            </a:avLst>
          </a:prstGeom>
          <a:gradFill rotWithShape="1">
            <a:gsLst>
              <a:gs pos="0">
                <a:srgbClr val="A8B7DF"/>
              </a:gs>
              <a:gs pos="50000">
                <a:srgbClr val="9AABD9"/>
              </a:gs>
              <a:gs pos="100000">
                <a:srgbClr val="879ED7"/>
              </a:gs>
            </a:gsLst>
            <a:lin ang="5400000"/>
          </a:gradFill>
          <a:ln w="6350">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Infrastructure projects are by nature free from speculation or gambling</a:t>
            </a:r>
            <a:endParaRPr kumimoji="0" lang="en-US" altLang="en-US" sz="2000" b="0" i="1" u="none" strike="noStrike" cap="none" normalizeH="0" baseline="0" dirty="0">
              <a:ln>
                <a:noFill/>
              </a:ln>
              <a:solidFill>
                <a:schemeClr val="tx1"/>
              </a:solidFill>
              <a:effectLst/>
              <a:latin typeface="Arial" panose="020B0604020202020204" pitchFamily="34" charset="0"/>
            </a:endParaRPr>
          </a:p>
        </p:txBody>
      </p:sp>
      <p:sp>
        <p:nvSpPr>
          <p:cNvPr id="12" name="Rounded Rectangle 9"/>
          <p:cNvSpPr>
            <a:spLocks noChangeArrowheads="1"/>
          </p:cNvSpPr>
          <p:nvPr/>
        </p:nvSpPr>
        <p:spPr bwMode="auto">
          <a:xfrm>
            <a:off x="5924221" y="4046431"/>
            <a:ext cx="3171825" cy="704850"/>
          </a:xfrm>
          <a:prstGeom prst="roundRect">
            <a:avLst>
              <a:gd name="adj" fmla="val 16667"/>
            </a:avLst>
          </a:prstGeom>
          <a:gradFill rotWithShape="1">
            <a:gsLst>
              <a:gs pos="0">
                <a:srgbClr val="A8B7DF"/>
              </a:gs>
              <a:gs pos="50000">
                <a:srgbClr val="9AABD9"/>
              </a:gs>
              <a:gs pos="100000">
                <a:srgbClr val="879ED7"/>
              </a:gs>
            </a:gsLst>
            <a:lin ang="5400000"/>
          </a:gradFill>
          <a:ln w="6350">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Projects are generally well defined with no uncertainty (such as lump sum, turn-key, EPC contracts).</a:t>
            </a:r>
            <a:endParaRPr kumimoji="0" lang="en-US" altLang="en-US" sz="2000" b="0" i="1" u="none" strike="noStrike" cap="none" normalizeH="0" baseline="0" dirty="0">
              <a:ln>
                <a:noFill/>
              </a:ln>
              <a:solidFill>
                <a:schemeClr val="tx1"/>
              </a:solidFill>
              <a:effectLst/>
              <a:latin typeface="Arial" panose="020B0604020202020204" pitchFamily="34" charset="0"/>
            </a:endParaRPr>
          </a:p>
        </p:txBody>
      </p:sp>
      <p:sp>
        <p:nvSpPr>
          <p:cNvPr id="13" name="Rounded Rectangle 10"/>
          <p:cNvSpPr>
            <a:spLocks noChangeArrowheads="1"/>
          </p:cNvSpPr>
          <p:nvPr/>
        </p:nvSpPr>
        <p:spPr bwMode="auto">
          <a:xfrm>
            <a:off x="5917984" y="4932256"/>
            <a:ext cx="3171825" cy="704850"/>
          </a:xfrm>
          <a:prstGeom prst="roundRect">
            <a:avLst>
              <a:gd name="adj" fmla="val 16667"/>
            </a:avLst>
          </a:prstGeom>
          <a:gradFill rotWithShape="1">
            <a:gsLst>
              <a:gs pos="0">
                <a:srgbClr val="A8B7DF"/>
              </a:gs>
              <a:gs pos="50000">
                <a:srgbClr val="9AABD9"/>
              </a:gs>
              <a:gs pos="100000">
                <a:srgbClr val="879ED7"/>
              </a:gs>
            </a:gsLst>
            <a:lin ang="5400000"/>
          </a:gradFill>
          <a:ln w="6350">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Development infrastructure typically exclude these areas.</a:t>
            </a:r>
            <a:endParaRPr kumimoji="0" lang="en-US" altLang="en-US" sz="2000" b="0" i="1" u="none" strike="noStrike" cap="none" normalizeH="0" baseline="0" dirty="0">
              <a:ln>
                <a:noFill/>
              </a:ln>
              <a:solidFill>
                <a:schemeClr val="tx1"/>
              </a:solidFill>
              <a:effectLst/>
              <a:latin typeface="Arial" panose="020B0604020202020204" pitchFamily="34" charset="0"/>
            </a:endParaRPr>
          </a:p>
        </p:txBody>
      </p:sp>
      <p:cxnSp>
        <p:nvCxnSpPr>
          <p:cNvPr id="14" name="Straight Arrow Connector 13"/>
          <p:cNvCxnSpPr/>
          <p:nvPr/>
        </p:nvCxnSpPr>
        <p:spPr>
          <a:xfrm>
            <a:off x="4390390" y="2000250"/>
            <a:ext cx="1095375" cy="0"/>
          </a:xfrm>
          <a:prstGeom prst="straightConnector1">
            <a:avLst/>
          </a:prstGeom>
          <a:ln w="28575">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4438650" y="2807970"/>
            <a:ext cx="1095375" cy="0"/>
          </a:xfrm>
          <a:prstGeom prst="straightConnector1">
            <a:avLst/>
          </a:prstGeom>
          <a:ln w="28575">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a:off x="4448175" y="3655695"/>
            <a:ext cx="1095375" cy="0"/>
          </a:xfrm>
          <a:prstGeom prst="straightConnector1">
            <a:avLst/>
          </a:prstGeom>
          <a:ln w="28575">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4438650" y="4408170"/>
            <a:ext cx="1095375" cy="0"/>
          </a:xfrm>
          <a:prstGeom prst="straightConnector1">
            <a:avLst/>
          </a:prstGeom>
          <a:ln w="28575">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a:off x="4486275" y="5293995"/>
            <a:ext cx="1095375" cy="0"/>
          </a:xfrm>
          <a:prstGeom prst="straightConnector1">
            <a:avLst/>
          </a:prstGeom>
          <a:ln w="28575">
            <a:headEnd type="triangle"/>
            <a:tailEnd type="triangle"/>
          </a:ln>
        </p:spPr>
        <p:style>
          <a:lnRef idx="3">
            <a:schemeClr val="accent5"/>
          </a:lnRef>
          <a:fillRef idx="0">
            <a:schemeClr val="accent5"/>
          </a:fillRef>
          <a:effectRef idx="2">
            <a:schemeClr val="accent5"/>
          </a:effectRef>
          <a:fontRef idx="minor">
            <a:schemeClr val="tx1"/>
          </a:fontRef>
        </p:style>
      </p:cxnSp>
      <p:sp>
        <p:nvSpPr>
          <p:cNvPr id="19" name="Rounded Rectangle 16"/>
          <p:cNvSpPr>
            <a:spLocks noChangeArrowheads="1"/>
          </p:cNvSpPr>
          <p:nvPr/>
        </p:nvSpPr>
        <p:spPr bwMode="auto">
          <a:xfrm>
            <a:off x="775143" y="1058921"/>
            <a:ext cx="3609975" cy="485775"/>
          </a:xfrm>
          <a:prstGeom prst="roundRect">
            <a:avLst>
              <a:gd name="adj"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Principles of Islamic Finance</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0" name="Rounded Rectangle 17"/>
          <p:cNvSpPr>
            <a:spLocks noChangeArrowheads="1"/>
          </p:cNvSpPr>
          <p:nvPr/>
        </p:nvSpPr>
        <p:spPr bwMode="auto">
          <a:xfrm>
            <a:off x="5389188" y="1066806"/>
            <a:ext cx="3867150" cy="457200"/>
          </a:xfrm>
          <a:prstGeom prst="roundRect">
            <a:avLst>
              <a:gd name="adj" fmla="val 16667"/>
            </a:avLst>
          </a:prstGeom>
          <a:gradFill rotWithShape="1">
            <a:gsLst>
              <a:gs pos="0">
                <a:srgbClr val="A8B7DF"/>
              </a:gs>
              <a:gs pos="50000">
                <a:srgbClr val="9AABD9"/>
              </a:gs>
              <a:gs pos="100000">
                <a:srgbClr val="879ED7"/>
              </a:gs>
            </a:gsLst>
            <a:lin ang="5400000"/>
          </a:gradFill>
          <a:ln w="6350">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Infrastructure Project features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23" name="Rectangle 32"/>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24" name="Rectangle 23"/>
          <p:cNvSpPr/>
          <p:nvPr/>
        </p:nvSpPr>
        <p:spPr>
          <a:xfrm>
            <a:off x="383618" y="5948539"/>
            <a:ext cx="6096000" cy="215444"/>
          </a:xfrm>
          <a:prstGeom prst="rect">
            <a:avLst/>
          </a:prstGeom>
          <a:ln>
            <a:solidFill>
              <a:schemeClr val="tx1"/>
            </a:solidFill>
          </a:ln>
        </p:spPr>
        <p:txBody>
          <a:bodyPr>
            <a:spAutoFit/>
          </a:bodyPr>
          <a:lstStyle/>
          <a:p>
            <a:r>
              <a:rPr lang="en-AU" sz="800" i="1" dirty="0">
                <a:latin typeface="Times New Roman" panose="02020603050405020304" pitchFamily="18" charset="0"/>
                <a:cs typeface="Times New Roman" panose="02020603050405020304" pitchFamily="18" charset="0"/>
              </a:rPr>
              <a:t>Source: Mobilizing Islamic Finance for Infrastructure, PPP – Report 2017. World Bank, PPIAF, IDB</a:t>
            </a:r>
            <a:r>
              <a:rPr lang="en-AU" sz="800" b="0" i="1" u="none" strike="noStrike" baseline="0" dirty="0">
                <a:solidFill>
                  <a:srgbClr val="FFFFFF"/>
                </a:solidFill>
                <a:latin typeface="Times New Roman" panose="02020603050405020304" pitchFamily="18" charset="0"/>
                <a:cs typeface="Times New Roman" panose="02020603050405020304" pitchFamily="18" charset="0"/>
              </a:rPr>
              <a:t> </a:t>
            </a:r>
            <a:r>
              <a:rPr lang="en-AU" sz="800" b="0" i="0" u="none" strike="noStrike" baseline="0" dirty="0">
                <a:solidFill>
                  <a:srgbClr val="FFFFFF"/>
                </a:solidFill>
                <a:latin typeface="Andes"/>
              </a:rPr>
              <a:t>2017</a:t>
            </a:r>
            <a:endParaRPr lang="en-AU" dirty="0"/>
          </a:p>
        </p:txBody>
      </p:sp>
    </p:spTree>
    <p:extLst>
      <p:ext uri="{BB962C8B-B14F-4D97-AF65-F5344CB8AC3E}">
        <p14:creationId xmlns:p14="http://schemas.microsoft.com/office/powerpoint/2010/main" val="115781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i="1" dirty="0">
                <a:solidFill>
                  <a:srgbClr val="C00000"/>
                </a:solidFill>
                <a:latin typeface="Times New Roman" panose="02020603050405020304" pitchFamily="18" charset="0"/>
                <a:cs typeface="Times New Roman" panose="02020603050405020304" pitchFamily="18" charset="0"/>
              </a:rPr>
              <a:t>The Key Components Of A Typical Capital Market</a:t>
            </a:r>
          </a:p>
        </p:txBody>
      </p:sp>
      <p:sp>
        <p:nvSpPr>
          <p:cNvPr id="4" name="Slide Number Placeholder 3"/>
          <p:cNvSpPr>
            <a:spLocks noGrp="1"/>
          </p:cNvSpPr>
          <p:nvPr>
            <p:ph type="sldNum" sz="quarter" idx="12"/>
          </p:nvPr>
        </p:nvSpPr>
        <p:spPr/>
        <p:txBody>
          <a:bodyPr/>
          <a:lstStyle/>
          <a:p>
            <a:fld id="{21506257-0A5A-4414-9FF2-EED553D1150E}" type="slidenum">
              <a:rPr lang="en-MY" smtClean="0">
                <a:solidFill>
                  <a:prstClr val="black">
                    <a:tint val="75000"/>
                  </a:prstClr>
                </a:solidFill>
              </a:rPr>
              <a:pPr/>
              <a:t>4</a:t>
            </a:fld>
            <a:endParaRPr lang="en-MY">
              <a:solidFill>
                <a:prstClr val="black">
                  <a:tint val="75000"/>
                </a:prstClr>
              </a:solidFill>
            </a:endParaRPr>
          </a:p>
        </p:txBody>
      </p:sp>
      <p:pic>
        <p:nvPicPr>
          <p:cNvPr id="237570" name="Picture 2"/>
          <p:cNvPicPr>
            <a:picLocks noChangeAspect="1" noChangeArrowheads="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5194" t="7539" r="20740" b="7208"/>
          <a:stretch/>
        </p:blipFill>
        <p:spPr bwMode="auto">
          <a:xfrm>
            <a:off x="3071665" y="1214063"/>
            <a:ext cx="5808373" cy="441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43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7570"/>
                                        </p:tgtEl>
                                        <p:attrNameLst>
                                          <p:attrName>style.visibility</p:attrName>
                                        </p:attrNameLst>
                                      </p:cBhvr>
                                      <p:to>
                                        <p:strVal val="visible"/>
                                      </p:to>
                                    </p:set>
                                    <p:animEffect transition="in" filter="circle(in)">
                                      <p:cBhvr>
                                        <p:cTn id="7" dur="2000"/>
                                        <p:tgtEl>
                                          <p:spTgt spid="237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48977"/>
          </a:xfrm>
        </p:spPr>
        <p:txBody>
          <a:bodyPr>
            <a:normAutofit fontScale="90000"/>
          </a:bodyPr>
          <a:lstStyle/>
          <a:p>
            <a:r>
              <a:rPr lang="en-US" sz="4000" b="1" i="1" dirty="0">
                <a:solidFill>
                  <a:schemeClr val="accent5">
                    <a:lumMod val="75000"/>
                  </a:schemeClr>
                </a:solidFill>
                <a:latin typeface="Times New Roman" panose="02020603050405020304" pitchFamily="18" charset="0"/>
                <a:cs typeface="Times New Roman" panose="02020603050405020304" pitchFamily="18" charset="0"/>
              </a:rPr>
              <a:t>The Risk Sharing Contracts of Islamic Finance</a:t>
            </a:r>
          </a:p>
        </p:txBody>
      </p:sp>
      <p:sp>
        <p:nvSpPr>
          <p:cNvPr id="3" name="Content Placeholder 2"/>
          <p:cNvSpPr>
            <a:spLocks noGrp="1"/>
          </p:cNvSpPr>
          <p:nvPr>
            <p:ph idx="1"/>
          </p:nvPr>
        </p:nvSpPr>
        <p:spPr>
          <a:xfrm>
            <a:off x="751114" y="1053737"/>
            <a:ext cx="10515600" cy="5355772"/>
          </a:xfrm>
        </p:spPr>
        <p:txBody>
          <a:bodyPr>
            <a:normAutofit/>
          </a:bodyPr>
          <a:lstStyle/>
          <a:p>
            <a:r>
              <a:rPr lang="en-US" dirty="0">
                <a:latin typeface="Times New Roman" panose="02020603050405020304" pitchFamily="18" charset="0"/>
                <a:cs typeface="Times New Roman" panose="02020603050405020304" pitchFamily="18" charset="0"/>
              </a:rPr>
              <a:t>Islamic finance provides alternatives of a risk-sharing nature.</a:t>
            </a:r>
          </a:p>
          <a:p>
            <a:pPr marL="0" indent="0">
              <a:buNone/>
            </a:pP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Mudarabah</a:t>
            </a:r>
            <a:r>
              <a:rPr lang="en-US" dirty="0">
                <a:latin typeface="Times New Roman" panose="02020603050405020304" pitchFamily="18" charset="0"/>
                <a:cs typeface="Times New Roman" panose="02020603050405020304" pitchFamily="18" charset="0"/>
              </a:rPr>
              <a:t> and Musharakah are essentially quasi equity contracts.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Evidence of use by Italian city states to fund trade and development as </a:t>
            </a:r>
            <a:r>
              <a:rPr lang="en-US" i="1" dirty="0" err="1">
                <a:solidFill>
                  <a:srgbClr val="C00000"/>
                </a:solidFill>
                <a:latin typeface="Times New Roman" panose="02020603050405020304" pitchFamily="18" charset="0"/>
                <a:cs typeface="Times New Roman" panose="02020603050405020304" pitchFamily="18" charset="0"/>
              </a:rPr>
              <a:t>Commenda</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Later resurfaced as “venture capital” financing in Silicon Valley.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both cases, the risk sharing philosophy of </a:t>
            </a:r>
            <a:r>
              <a:rPr lang="en-US" dirty="0" err="1">
                <a:latin typeface="Times New Roman" panose="02020603050405020304" pitchFamily="18" charset="0"/>
                <a:cs typeface="Times New Roman" panose="02020603050405020304" pitchFamily="18" charset="0"/>
              </a:rPr>
              <a:t>Mudarabah</a:t>
            </a:r>
            <a:r>
              <a:rPr lang="en-US" dirty="0">
                <a:latin typeface="Times New Roman" panose="02020603050405020304" pitchFamily="18" charset="0"/>
                <a:cs typeface="Times New Roman" panose="02020603050405020304" pitchFamily="18" charset="0"/>
              </a:rPr>
              <a:t> was used but the contract was “tweaked” to introduce controls.</a:t>
            </a:r>
          </a:p>
          <a:p>
            <a:endParaRPr lang="en-US" dirty="0"/>
          </a:p>
          <a:p>
            <a:pPr marL="0" indent="0">
              <a:buNone/>
            </a:pPr>
            <a:endParaRPr lang="en-US" sz="4500" dirty="0"/>
          </a:p>
          <a:p>
            <a:pPr marL="0" indent="0">
              <a:buNone/>
            </a:pPr>
            <a:endParaRPr lang="en-US" sz="4500" dirty="0"/>
          </a:p>
          <a:p>
            <a:endParaRPr lang="en-US" dirty="0"/>
          </a:p>
        </p:txBody>
      </p:sp>
    </p:spTree>
    <p:extLst>
      <p:ext uri="{BB962C8B-B14F-4D97-AF65-F5344CB8AC3E}">
        <p14:creationId xmlns:p14="http://schemas.microsoft.com/office/powerpoint/2010/main" val="4160186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628069" y="4402876"/>
            <a:ext cx="8615858" cy="1142700"/>
            <a:chOff x="104069" y="4402876"/>
            <a:chExt cx="8615858" cy="1142700"/>
          </a:xfrm>
        </p:grpSpPr>
        <p:sp>
          <p:nvSpPr>
            <p:cNvPr id="40" name="Rectangle 39"/>
            <p:cNvSpPr/>
            <p:nvPr/>
          </p:nvSpPr>
          <p:spPr>
            <a:xfrm>
              <a:off x="104069" y="4402876"/>
              <a:ext cx="2528772" cy="563268"/>
            </a:xfrm>
            <a:prstGeom prst="rect">
              <a:avLst/>
            </a:prstGeom>
            <a:solidFill>
              <a:schemeClr val="bg1">
                <a:lumMod val="85000"/>
                <a:alpha val="41000"/>
              </a:schemeClr>
            </a:solidFill>
            <a:ln w="12700">
              <a:miter lim="400000"/>
            </a:ln>
          </p:spPr>
          <p:txBody>
            <a:bodyPr lIns="45719" rIns="45719" anchor="ctr"/>
            <a:lstStyle/>
            <a:p>
              <a:pPr algn="ctr"/>
              <a:endParaRPr lang="en-US">
                <a:solidFill>
                  <a:srgbClr val="FFFFFF"/>
                </a:solidFill>
              </a:endParaRPr>
            </a:p>
          </p:txBody>
        </p:sp>
        <p:sp>
          <p:nvSpPr>
            <p:cNvPr id="42" name="Rectangle 41"/>
            <p:cNvSpPr/>
            <p:nvPr/>
          </p:nvSpPr>
          <p:spPr>
            <a:xfrm>
              <a:off x="2664373" y="4402876"/>
              <a:ext cx="1765737" cy="563268"/>
            </a:xfrm>
            <a:prstGeom prst="rect">
              <a:avLst/>
            </a:prstGeom>
            <a:solidFill>
              <a:schemeClr val="bg1">
                <a:lumMod val="85000"/>
                <a:alpha val="41000"/>
              </a:schemeClr>
            </a:solidFill>
            <a:ln w="12700">
              <a:miter lim="400000"/>
            </a:ln>
          </p:spPr>
          <p:txBody>
            <a:bodyPr lIns="45719" rIns="45719" anchor="ctr"/>
            <a:lstStyle/>
            <a:p>
              <a:pPr algn="ctr"/>
              <a:endParaRPr lang="en-US">
                <a:solidFill>
                  <a:srgbClr val="FFFFFF"/>
                </a:solidFill>
              </a:endParaRPr>
            </a:p>
          </p:txBody>
        </p:sp>
        <p:sp>
          <p:nvSpPr>
            <p:cNvPr id="44" name="Rectangle 43"/>
            <p:cNvSpPr/>
            <p:nvPr/>
          </p:nvSpPr>
          <p:spPr>
            <a:xfrm>
              <a:off x="4461642" y="4402876"/>
              <a:ext cx="2475063" cy="563268"/>
            </a:xfrm>
            <a:prstGeom prst="rect">
              <a:avLst/>
            </a:prstGeom>
            <a:solidFill>
              <a:schemeClr val="bg1">
                <a:lumMod val="85000"/>
                <a:alpha val="41000"/>
              </a:schemeClr>
            </a:solidFill>
            <a:ln w="12700">
              <a:miter lim="400000"/>
            </a:ln>
          </p:spPr>
          <p:txBody>
            <a:bodyPr lIns="45719" rIns="45719" anchor="ctr"/>
            <a:lstStyle/>
            <a:p>
              <a:pPr algn="ctr"/>
              <a:endParaRPr lang="en-US">
                <a:solidFill>
                  <a:srgbClr val="FFFFFF"/>
                </a:solidFill>
              </a:endParaRPr>
            </a:p>
          </p:txBody>
        </p:sp>
        <p:sp>
          <p:nvSpPr>
            <p:cNvPr id="49" name="Rectangle 48"/>
            <p:cNvSpPr/>
            <p:nvPr/>
          </p:nvSpPr>
          <p:spPr>
            <a:xfrm>
              <a:off x="104069" y="4982308"/>
              <a:ext cx="2528772" cy="563268"/>
            </a:xfrm>
            <a:prstGeom prst="rect">
              <a:avLst/>
            </a:prstGeom>
            <a:solidFill>
              <a:schemeClr val="bg1">
                <a:lumMod val="85000"/>
                <a:alpha val="41000"/>
              </a:schemeClr>
            </a:solidFill>
            <a:ln w="12700">
              <a:miter lim="400000"/>
            </a:ln>
          </p:spPr>
          <p:txBody>
            <a:bodyPr lIns="45719" rIns="45719" anchor="ctr"/>
            <a:lstStyle/>
            <a:p>
              <a:pPr algn="ctr"/>
              <a:endParaRPr lang="en-US">
                <a:solidFill>
                  <a:srgbClr val="FFFFFF"/>
                </a:solidFill>
              </a:endParaRPr>
            </a:p>
          </p:txBody>
        </p:sp>
        <p:sp>
          <p:nvSpPr>
            <p:cNvPr id="50" name="Rectangle 49"/>
            <p:cNvSpPr/>
            <p:nvPr/>
          </p:nvSpPr>
          <p:spPr>
            <a:xfrm>
              <a:off x="2664373" y="4982308"/>
              <a:ext cx="4272333" cy="563268"/>
            </a:xfrm>
            <a:prstGeom prst="rect">
              <a:avLst/>
            </a:prstGeom>
            <a:solidFill>
              <a:schemeClr val="bg1">
                <a:lumMod val="85000"/>
                <a:alpha val="41000"/>
              </a:schemeClr>
            </a:solidFill>
            <a:ln w="12700">
              <a:miter lim="400000"/>
            </a:ln>
          </p:spPr>
          <p:txBody>
            <a:bodyPr lIns="45719" rIns="45719" anchor="ctr"/>
            <a:lstStyle/>
            <a:p>
              <a:pPr algn="ctr"/>
              <a:endParaRPr lang="en-US">
                <a:solidFill>
                  <a:srgbClr val="FFFFFF"/>
                </a:solidFill>
              </a:endParaRPr>
            </a:p>
          </p:txBody>
        </p:sp>
        <p:sp>
          <p:nvSpPr>
            <p:cNvPr id="51" name="Rectangle 50"/>
            <p:cNvSpPr/>
            <p:nvPr/>
          </p:nvSpPr>
          <p:spPr>
            <a:xfrm>
              <a:off x="6968237" y="4402876"/>
              <a:ext cx="1751690" cy="1142700"/>
            </a:xfrm>
            <a:prstGeom prst="rect">
              <a:avLst/>
            </a:prstGeom>
            <a:solidFill>
              <a:schemeClr val="bg1">
                <a:lumMod val="85000"/>
                <a:alpha val="41000"/>
              </a:schemeClr>
            </a:solidFill>
            <a:ln w="12700">
              <a:miter lim="400000"/>
            </a:ln>
          </p:spPr>
          <p:txBody>
            <a:bodyPr lIns="45719" rIns="45719" anchor="ctr"/>
            <a:lstStyle/>
            <a:p>
              <a:pPr algn="ctr"/>
              <a:endParaRPr lang="en-US">
                <a:solidFill>
                  <a:srgbClr val="FFFFFF"/>
                </a:solidFill>
              </a:endParaRPr>
            </a:p>
          </p:txBody>
        </p:sp>
      </p:grpSp>
      <p:sp>
        <p:nvSpPr>
          <p:cNvPr id="2" name="Slide Number Placeholder 1"/>
          <p:cNvSpPr>
            <a:spLocks noGrp="1"/>
          </p:cNvSpPr>
          <p:nvPr>
            <p:ph type="sldNum" sz="quarter" idx="4"/>
          </p:nvPr>
        </p:nvSpPr>
        <p:spPr/>
        <p:txBody>
          <a:bodyPr/>
          <a:lstStyle/>
          <a:p>
            <a:pPr fontAlgn="base">
              <a:spcBef>
                <a:spcPct val="0"/>
              </a:spcBef>
              <a:spcAft>
                <a:spcPct val="0"/>
              </a:spcAft>
              <a:defRPr/>
            </a:pPr>
            <a:fld id="{35E5C669-8708-4180-8A87-51E03D1276DE}" type="slidenum">
              <a:rPr lang="en-US" smtClean="0"/>
              <a:pPr fontAlgn="base">
                <a:spcBef>
                  <a:spcPct val="0"/>
                </a:spcBef>
                <a:spcAft>
                  <a:spcPct val="0"/>
                </a:spcAft>
                <a:defRPr/>
              </a:pPr>
              <a:t>41</a:t>
            </a:fld>
            <a:endParaRPr lang="en-US" dirty="0"/>
          </a:p>
        </p:txBody>
      </p:sp>
      <p:sp>
        <p:nvSpPr>
          <p:cNvPr id="3" name="TextBox 2">
            <a:extLst>
              <a:ext uri="{FF2B5EF4-FFF2-40B4-BE49-F238E27FC236}">
                <a16:creationId xmlns:a16="http://schemas.microsoft.com/office/drawing/2014/main" id="{FCF30229-3DB3-4764-A601-A8C119BC2621}"/>
              </a:ext>
            </a:extLst>
          </p:cNvPr>
          <p:cNvSpPr txBox="1"/>
          <p:nvPr/>
        </p:nvSpPr>
        <p:spPr>
          <a:xfrm>
            <a:off x="1524001" y="45312"/>
            <a:ext cx="9760017" cy="461665"/>
          </a:xfrm>
          <a:prstGeom prst="rect">
            <a:avLst/>
          </a:prstGeom>
          <a:noFill/>
        </p:spPr>
        <p:txBody>
          <a:bodyPr wrap="square" rtlCol="0">
            <a:spAutoFit/>
          </a:bodyPr>
          <a:lstStyle/>
          <a:p>
            <a:r>
              <a:rPr lang="en-SG" sz="2400" b="1" i="1" dirty="0">
                <a:solidFill>
                  <a:schemeClr val="accent5">
                    <a:lumMod val="75000"/>
                  </a:schemeClr>
                </a:solidFill>
                <a:latin typeface="Times New Roman" panose="02020603050405020304" pitchFamily="18" charset="0"/>
                <a:cs typeface="Times New Roman" panose="02020603050405020304" pitchFamily="18" charset="0"/>
              </a:rPr>
              <a:t>Modified </a:t>
            </a:r>
            <a:r>
              <a:rPr lang="en-SG" sz="2400" b="1" i="1" dirty="0" err="1">
                <a:solidFill>
                  <a:schemeClr val="accent5">
                    <a:lumMod val="75000"/>
                  </a:schemeClr>
                </a:solidFill>
                <a:latin typeface="Times New Roman" panose="02020603050405020304" pitchFamily="18" charset="0"/>
                <a:cs typeface="Times New Roman" panose="02020603050405020304" pitchFamily="18" charset="0"/>
              </a:rPr>
              <a:t>Mudarabah</a:t>
            </a:r>
            <a:r>
              <a:rPr lang="en-SG"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SG" sz="2400" b="1" i="1" dirty="0" err="1">
                <a:solidFill>
                  <a:schemeClr val="accent5">
                    <a:lumMod val="75000"/>
                  </a:schemeClr>
                </a:solidFill>
                <a:latin typeface="Times New Roman" panose="02020603050405020304" pitchFamily="18" charset="0"/>
                <a:cs typeface="Times New Roman" panose="02020603050405020304" pitchFamily="18" charset="0"/>
              </a:rPr>
              <a:t>Sukuk</a:t>
            </a:r>
            <a:endParaRPr lang="en-SG" sz="2400" b="1" i="1"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628072" y="1644082"/>
            <a:ext cx="7947551" cy="425291"/>
            <a:chOff x="182901" y="461665"/>
            <a:chExt cx="8803444" cy="425291"/>
          </a:xfrm>
        </p:grpSpPr>
        <p:sp>
          <p:nvSpPr>
            <p:cNvPr id="4" name="Rectangle 3"/>
            <p:cNvSpPr/>
            <p:nvPr/>
          </p:nvSpPr>
          <p:spPr>
            <a:xfrm>
              <a:off x="182901" y="461666"/>
              <a:ext cx="8803444" cy="42529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endParaRPr lang="en-US"/>
            </a:p>
          </p:txBody>
        </p:sp>
        <p:sp>
          <p:nvSpPr>
            <p:cNvPr id="9" name="TextBox 8"/>
            <p:cNvSpPr txBox="1"/>
            <p:nvPr/>
          </p:nvSpPr>
          <p:spPr>
            <a:xfrm>
              <a:off x="182901" y="461665"/>
              <a:ext cx="705347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SG" dirty="0"/>
                <a:t>Key Benefits </a:t>
              </a:r>
            </a:p>
          </p:txBody>
        </p:sp>
      </p:grpSp>
      <p:grpSp>
        <p:nvGrpSpPr>
          <p:cNvPr id="26" name="Group 25"/>
          <p:cNvGrpSpPr/>
          <p:nvPr/>
        </p:nvGrpSpPr>
        <p:grpSpPr>
          <a:xfrm>
            <a:off x="1628071" y="2093207"/>
            <a:ext cx="2016883" cy="1533286"/>
            <a:chOff x="104070" y="989621"/>
            <a:chExt cx="2016883" cy="1533286"/>
          </a:xfrm>
        </p:grpSpPr>
        <p:sp>
          <p:nvSpPr>
            <p:cNvPr id="8" name="Rectangle 7"/>
            <p:cNvSpPr/>
            <p:nvPr/>
          </p:nvSpPr>
          <p:spPr>
            <a:xfrm>
              <a:off x="104070" y="989621"/>
              <a:ext cx="2016883" cy="1533286"/>
            </a:xfrm>
            <a:prstGeom prst="rect">
              <a:avLst/>
            </a:prstGeom>
            <a:solidFill>
              <a:schemeClr val="bg1">
                <a:lumMod val="85000"/>
                <a:alpha val="41000"/>
              </a:schemeClr>
            </a:solidFill>
            <a:ln w="12700">
              <a:miter lim="400000"/>
            </a:ln>
          </p:spPr>
          <p:txBody>
            <a:bodyPr lIns="45719" rIns="45719" anchor="ctr"/>
            <a:lstStyle/>
            <a:p>
              <a:pPr algn="ctr"/>
              <a:endParaRPr lang="en-US">
                <a:solidFill>
                  <a:srgbClr val="FFFFFF"/>
                </a:solidFill>
              </a:endParaRPr>
            </a:p>
          </p:txBody>
        </p:sp>
        <p:sp>
          <p:nvSpPr>
            <p:cNvPr id="10" name="TextBox 9"/>
            <p:cNvSpPr txBox="1"/>
            <p:nvPr/>
          </p:nvSpPr>
          <p:spPr>
            <a:xfrm>
              <a:off x="197549" y="1093961"/>
              <a:ext cx="1923404" cy="1200329"/>
            </a:xfrm>
            <a:prstGeom prst="rect">
              <a:avLst/>
            </a:prstGeom>
            <a:noFill/>
          </p:spPr>
          <p:txBody>
            <a:bodyPr wrap="square" rtlCol="0">
              <a:spAutoFit/>
            </a:bodyPr>
            <a:lstStyle/>
            <a:p>
              <a:r>
                <a:rPr lang="en-SG" dirty="0"/>
                <a:t>Reduces dependence on debt and avoids leverage</a:t>
              </a:r>
            </a:p>
          </p:txBody>
        </p:sp>
      </p:grpSp>
      <p:grpSp>
        <p:nvGrpSpPr>
          <p:cNvPr id="25" name="Group 24"/>
          <p:cNvGrpSpPr/>
          <p:nvPr/>
        </p:nvGrpSpPr>
        <p:grpSpPr>
          <a:xfrm>
            <a:off x="3684712" y="2098151"/>
            <a:ext cx="1996110" cy="1533286"/>
            <a:chOff x="2397202" y="994565"/>
            <a:chExt cx="1996110" cy="1533286"/>
          </a:xfrm>
        </p:grpSpPr>
        <p:sp>
          <p:nvSpPr>
            <p:cNvPr id="11" name="Rectangle 10"/>
            <p:cNvSpPr/>
            <p:nvPr/>
          </p:nvSpPr>
          <p:spPr>
            <a:xfrm>
              <a:off x="2397202" y="994565"/>
              <a:ext cx="1996110" cy="1533286"/>
            </a:xfrm>
            <a:prstGeom prst="rect">
              <a:avLst/>
            </a:prstGeom>
            <a:solidFill>
              <a:schemeClr val="bg1">
                <a:lumMod val="85000"/>
                <a:alpha val="41000"/>
              </a:schemeClr>
            </a:solidFill>
            <a:ln w="12700">
              <a:miter lim="400000"/>
            </a:ln>
          </p:spPr>
          <p:txBody>
            <a:bodyPr lIns="45719" rIns="45719" anchor="ctr"/>
            <a:lstStyle/>
            <a:p>
              <a:pPr algn="ctr"/>
              <a:endParaRPr lang="en-US">
                <a:solidFill>
                  <a:srgbClr val="FFFFFF"/>
                </a:solidFill>
              </a:endParaRPr>
            </a:p>
          </p:txBody>
        </p:sp>
        <p:sp>
          <p:nvSpPr>
            <p:cNvPr id="12" name="TextBox 11"/>
            <p:cNvSpPr txBox="1"/>
            <p:nvPr/>
          </p:nvSpPr>
          <p:spPr>
            <a:xfrm>
              <a:off x="2579973" y="1093961"/>
              <a:ext cx="1813339" cy="1200329"/>
            </a:xfrm>
            <a:prstGeom prst="rect">
              <a:avLst/>
            </a:prstGeom>
            <a:noFill/>
          </p:spPr>
          <p:txBody>
            <a:bodyPr wrap="square" rtlCol="0">
              <a:spAutoFit/>
            </a:bodyPr>
            <a:lstStyle/>
            <a:p>
              <a:r>
                <a:rPr lang="en-MY" dirty="0">
                  <a:latin typeface="Trebuchet MS" panose="020B0603020202020204" pitchFamily="34" charset="0"/>
                </a:rPr>
                <a:t>Minimises dilution (asset specific and terminal</a:t>
              </a:r>
              <a:endParaRPr lang="en-SG" dirty="0"/>
            </a:p>
          </p:txBody>
        </p:sp>
      </p:grpSp>
      <p:grpSp>
        <p:nvGrpSpPr>
          <p:cNvPr id="20" name="Group 19"/>
          <p:cNvGrpSpPr/>
          <p:nvPr/>
        </p:nvGrpSpPr>
        <p:grpSpPr>
          <a:xfrm>
            <a:off x="5720582" y="2093207"/>
            <a:ext cx="1907641" cy="1533286"/>
            <a:chOff x="4927207" y="1039667"/>
            <a:chExt cx="1907641" cy="1533286"/>
          </a:xfrm>
        </p:grpSpPr>
        <p:sp>
          <p:nvSpPr>
            <p:cNvPr id="13" name="Rectangle 12"/>
            <p:cNvSpPr/>
            <p:nvPr/>
          </p:nvSpPr>
          <p:spPr>
            <a:xfrm>
              <a:off x="4927207" y="1039667"/>
              <a:ext cx="1907641" cy="1533286"/>
            </a:xfrm>
            <a:prstGeom prst="rect">
              <a:avLst/>
            </a:prstGeom>
            <a:solidFill>
              <a:schemeClr val="bg1">
                <a:lumMod val="85000"/>
                <a:alpha val="41000"/>
              </a:schemeClr>
            </a:solidFill>
            <a:ln w="12700">
              <a:miter lim="400000"/>
            </a:ln>
          </p:spPr>
          <p:txBody>
            <a:bodyPr lIns="45719" rIns="45719" anchor="ctr"/>
            <a:lstStyle/>
            <a:p>
              <a:pPr algn="ctr"/>
              <a:endParaRPr lang="en-US">
                <a:solidFill>
                  <a:srgbClr val="FFFFFF"/>
                </a:solidFill>
              </a:endParaRPr>
            </a:p>
          </p:txBody>
        </p:sp>
        <p:sp>
          <p:nvSpPr>
            <p:cNvPr id="14" name="TextBox 13"/>
            <p:cNvSpPr txBox="1"/>
            <p:nvPr/>
          </p:nvSpPr>
          <p:spPr>
            <a:xfrm>
              <a:off x="4981723" y="1295524"/>
              <a:ext cx="1845883" cy="923330"/>
            </a:xfrm>
            <a:prstGeom prst="rect">
              <a:avLst/>
            </a:prstGeom>
            <a:noFill/>
          </p:spPr>
          <p:txBody>
            <a:bodyPr wrap="square" rtlCol="0">
              <a:spAutoFit/>
            </a:bodyPr>
            <a:lstStyle/>
            <a:p>
              <a:r>
                <a:rPr lang="en-MY" dirty="0">
                  <a:latin typeface="Trebuchet MS" panose="020B0603020202020204" pitchFamily="34" charset="0"/>
                </a:rPr>
                <a:t>Provides inbuilt stabiliser to the funding entity</a:t>
              </a:r>
            </a:p>
          </p:txBody>
        </p:sp>
      </p:grpSp>
      <p:grpSp>
        <p:nvGrpSpPr>
          <p:cNvPr id="21" name="Group 20"/>
          <p:cNvGrpSpPr/>
          <p:nvPr/>
        </p:nvGrpSpPr>
        <p:grpSpPr>
          <a:xfrm>
            <a:off x="7652216" y="2093207"/>
            <a:ext cx="1907641" cy="1533286"/>
            <a:chOff x="6883429" y="1029705"/>
            <a:chExt cx="1907641" cy="1533286"/>
          </a:xfrm>
        </p:grpSpPr>
        <p:sp>
          <p:nvSpPr>
            <p:cNvPr id="16" name="Rectangle 15"/>
            <p:cNvSpPr/>
            <p:nvPr/>
          </p:nvSpPr>
          <p:spPr>
            <a:xfrm>
              <a:off x="6883429" y="1029705"/>
              <a:ext cx="1907641" cy="1533286"/>
            </a:xfrm>
            <a:prstGeom prst="rect">
              <a:avLst/>
            </a:prstGeom>
            <a:solidFill>
              <a:schemeClr val="bg1">
                <a:lumMod val="85000"/>
                <a:alpha val="41000"/>
              </a:schemeClr>
            </a:solidFill>
            <a:ln w="12700">
              <a:miter lim="400000"/>
            </a:ln>
          </p:spPr>
          <p:txBody>
            <a:bodyPr lIns="45719" rIns="45719" anchor="ctr"/>
            <a:lstStyle/>
            <a:p>
              <a:pPr algn="ctr"/>
              <a:endParaRPr lang="en-US">
                <a:solidFill>
                  <a:srgbClr val="FFFFFF"/>
                </a:solidFill>
              </a:endParaRPr>
            </a:p>
          </p:txBody>
        </p:sp>
        <p:sp>
          <p:nvSpPr>
            <p:cNvPr id="17" name="TextBox 16"/>
            <p:cNvSpPr txBox="1"/>
            <p:nvPr/>
          </p:nvSpPr>
          <p:spPr>
            <a:xfrm>
              <a:off x="7070032" y="1313113"/>
              <a:ext cx="1641225" cy="923330"/>
            </a:xfrm>
            <a:prstGeom prst="rect">
              <a:avLst/>
            </a:prstGeom>
            <a:noFill/>
          </p:spPr>
          <p:txBody>
            <a:bodyPr wrap="square" rtlCol="0">
              <a:spAutoFit/>
            </a:bodyPr>
            <a:lstStyle/>
            <a:p>
              <a:r>
                <a:rPr lang="en-MY" dirty="0">
                  <a:latin typeface="Trebuchet MS" panose="020B0603020202020204" pitchFamily="34" charset="0"/>
                </a:rPr>
                <a:t>Avoids rates risk and contagion </a:t>
              </a:r>
            </a:p>
          </p:txBody>
        </p:sp>
      </p:grpSp>
      <p:sp>
        <p:nvSpPr>
          <p:cNvPr id="28" name="Rectangle 27"/>
          <p:cNvSpPr/>
          <p:nvPr/>
        </p:nvSpPr>
        <p:spPr>
          <a:xfrm>
            <a:off x="1628072" y="3948263"/>
            <a:ext cx="8615857" cy="42529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endParaRPr lang="en-US"/>
          </a:p>
        </p:txBody>
      </p:sp>
      <p:sp>
        <p:nvSpPr>
          <p:cNvPr id="29" name="TextBox 28"/>
          <p:cNvSpPr txBox="1"/>
          <p:nvPr/>
        </p:nvSpPr>
        <p:spPr>
          <a:xfrm>
            <a:off x="1628071" y="3948262"/>
            <a:ext cx="6367714" cy="369332"/>
          </a:xfrm>
          <a:prstGeom prst="rect">
            <a:avLst/>
          </a:prstGeom>
          <a:noFill/>
        </p:spPr>
        <p:txBody>
          <a:bodyPr wrap="square" rtlCol="0">
            <a:spAutoFit/>
          </a:bodyPr>
          <a:lstStyle/>
          <a:p>
            <a:r>
              <a:rPr lang="en-SG" dirty="0">
                <a:solidFill>
                  <a:schemeClr val="bg1"/>
                </a:solidFill>
              </a:rPr>
              <a:t>Features </a:t>
            </a:r>
          </a:p>
        </p:txBody>
      </p:sp>
      <p:sp>
        <p:nvSpPr>
          <p:cNvPr id="30" name="Rectangle: Rounded Corners 54">
            <a:extLst>
              <a:ext uri="{FF2B5EF4-FFF2-40B4-BE49-F238E27FC236}">
                <a16:creationId xmlns:a16="http://schemas.microsoft.com/office/drawing/2014/main" id="{DDCF281F-FD45-47ED-B712-43A8052A514B}"/>
              </a:ext>
            </a:extLst>
          </p:cNvPr>
          <p:cNvSpPr/>
          <p:nvPr/>
        </p:nvSpPr>
        <p:spPr>
          <a:xfrm>
            <a:off x="1050051" y="727301"/>
            <a:ext cx="9450092" cy="666148"/>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lvl="1"/>
            <a:r>
              <a:rPr lang="en-MY" dirty="0"/>
              <a:t>This structure is relevant for public, private or public-private partnerships financing models </a:t>
            </a:r>
          </a:p>
        </p:txBody>
      </p:sp>
      <p:sp>
        <p:nvSpPr>
          <p:cNvPr id="38" name="TextBox 37"/>
          <p:cNvSpPr txBox="1"/>
          <p:nvPr/>
        </p:nvSpPr>
        <p:spPr>
          <a:xfrm>
            <a:off x="1690854" y="4490768"/>
            <a:ext cx="2686428" cy="369332"/>
          </a:xfrm>
          <a:prstGeom prst="rect">
            <a:avLst/>
          </a:prstGeom>
          <a:noFill/>
        </p:spPr>
        <p:txBody>
          <a:bodyPr wrap="square" rtlCol="0">
            <a:spAutoFit/>
          </a:bodyPr>
          <a:lstStyle/>
          <a:p>
            <a:r>
              <a:rPr lang="en-SG" dirty="0" err="1"/>
              <a:t>Sukuk</a:t>
            </a:r>
            <a:r>
              <a:rPr lang="en-SG" dirty="0"/>
              <a:t> Securitisation </a:t>
            </a:r>
          </a:p>
        </p:txBody>
      </p:sp>
      <p:sp>
        <p:nvSpPr>
          <p:cNvPr id="43" name="TextBox 42"/>
          <p:cNvSpPr txBox="1"/>
          <p:nvPr/>
        </p:nvSpPr>
        <p:spPr>
          <a:xfrm>
            <a:off x="4188373" y="4490768"/>
            <a:ext cx="2049517" cy="369332"/>
          </a:xfrm>
          <a:prstGeom prst="rect">
            <a:avLst/>
          </a:prstGeom>
          <a:noFill/>
        </p:spPr>
        <p:txBody>
          <a:bodyPr wrap="square" rtlCol="0">
            <a:spAutoFit/>
          </a:bodyPr>
          <a:lstStyle/>
          <a:p>
            <a:r>
              <a:rPr lang="en-SG" dirty="0"/>
              <a:t>Equity Kickers </a:t>
            </a:r>
          </a:p>
        </p:txBody>
      </p:sp>
      <p:sp>
        <p:nvSpPr>
          <p:cNvPr id="45" name="TextBox 44"/>
          <p:cNvSpPr txBox="1"/>
          <p:nvPr/>
        </p:nvSpPr>
        <p:spPr>
          <a:xfrm>
            <a:off x="6064347" y="4490768"/>
            <a:ext cx="2396358" cy="369332"/>
          </a:xfrm>
          <a:prstGeom prst="rect">
            <a:avLst/>
          </a:prstGeom>
          <a:noFill/>
        </p:spPr>
        <p:txBody>
          <a:bodyPr wrap="square" rtlCol="0">
            <a:spAutoFit/>
          </a:bodyPr>
          <a:lstStyle/>
          <a:p>
            <a:r>
              <a:rPr lang="en-SG" dirty="0"/>
              <a:t>No first loss provision </a:t>
            </a:r>
          </a:p>
        </p:txBody>
      </p:sp>
      <p:sp>
        <p:nvSpPr>
          <p:cNvPr id="46" name="TextBox 45"/>
          <p:cNvSpPr txBox="1"/>
          <p:nvPr/>
        </p:nvSpPr>
        <p:spPr>
          <a:xfrm>
            <a:off x="1675089" y="4920500"/>
            <a:ext cx="2497518" cy="923330"/>
          </a:xfrm>
          <a:prstGeom prst="rect">
            <a:avLst/>
          </a:prstGeom>
          <a:noFill/>
        </p:spPr>
        <p:txBody>
          <a:bodyPr wrap="square" rtlCol="0">
            <a:spAutoFit/>
          </a:bodyPr>
          <a:lstStyle>
            <a:defPPr>
              <a:defRPr lang="en-US"/>
            </a:defPPr>
          </a:lstStyle>
          <a:p>
            <a:r>
              <a:rPr lang="en-MY" dirty="0"/>
              <a:t>Cost – Allowable, Enumeration   </a:t>
            </a:r>
          </a:p>
          <a:p>
            <a:endParaRPr lang="en-SG" dirty="0"/>
          </a:p>
        </p:txBody>
      </p:sp>
      <p:sp>
        <p:nvSpPr>
          <p:cNvPr id="47" name="Rectangle 46"/>
          <p:cNvSpPr/>
          <p:nvPr/>
        </p:nvSpPr>
        <p:spPr>
          <a:xfrm>
            <a:off x="8659430" y="4458835"/>
            <a:ext cx="1492340" cy="923330"/>
          </a:xfrm>
          <a:prstGeom prst="rect">
            <a:avLst/>
          </a:prstGeom>
          <a:noFill/>
        </p:spPr>
        <p:txBody>
          <a:bodyPr wrap="square" rtlCol="0">
            <a:spAutoFit/>
          </a:bodyPr>
          <a:lstStyle/>
          <a:p>
            <a:r>
              <a:rPr lang="en-MY" dirty="0"/>
              <a:t>Structure of payments, flexibility  </a:t>
            </a:r>
          </a:p>
        </p:txBody>
      </p:sp>
      <p:sp>
        <p:nvSpPr>
          <p:cNvPr id="48" name="Rectangle 47"/>
          <p:cNvSpPr/>
          <p:nvPr/>
        </p:nvSpPr>
        <p:spPr>
          <a:xfrm>
            <a:off x="4243554" y="5030011"/>
            <a:ext cx="4161973" cy="369332"/>
          </a:xfrm>
          <a:prstGeom prst="rect">
            <a:avLst/>
          </a:prstGeom>
          <a:noFill/>
        </p:spPr>
        <p:txBody>
          <a:bodyPr wrap="square" rtlCol="0">
            <a:spAutoFit/>
          </a:bodyPr>
          <a:lstStyle/>
          <a:p>
            <a:r>
              <a:rPr lang="en-MY" dirty="0"/>
              <a:t>Required returns based on project risk</a:t>
            </a:r>
          </a:p>
        </p:txBody>
      </p:sp>
    </p:spTree>
    <p:extLst>
      <p:ext uri="{BB962C8B-B14F-4D97-AF65-F5344CB8AC3E}">
        <p14:creationId xmlns:p14="http://schemas.microsoft.com/office/powerpoint/2010/main" val="1212855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0234"/>
          </a:xfrm>
        </p:spPr>
        <p:txBody>
          <a:bodyPr>
            <a:noAutofit/>
          </a:bodyPr>
          <a:lstStyle/>
          <a:p>
            <a:r>
              <a:rPr lang="en-AU" sz="4000" i="1" dirty="0">
                <a:solidFill>
                  <a:srgbClr val="C00000"/>
                </a:solidFill>
                <a:latin typeface="Times New Roman" panose="02020603050405020304" pitchFamily="18" charset="0"/>
                <a:cs typeface="Times New Roman" panose="02020603050405020304" pitchFamily="18" charset="0"/>
              </a:rPr>
              <a:t>Funding type and resulting project risk profile</a:t>
            </a:r>
            <a:br>
              <a:rPr lang="en-US" sz="3600" i="1" dirty="0">
                <a:solidFill>
                  <a:srgbClr val="C00000"/>
                </a:solidFill>
                <a:latin typeface="Times New Roman" panose="02020603050405020304" pitchFamily="18" charset="0"/>
                <a:cs typeface="Times New Roman" panose="02020603050405020304" pitchFamily="18" charset="0"/>
              </a:rPr>
            </a:br>
            <a:endParaRPr lang="en-US" sz="3600" i="1"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Diagram 5"/>
          <p:cNvGraphicFramePr/>
          <p:nvPr>
            <p:extLst/>
          </p:nvPr>
        </p:nvGraphicFramePr>
        <p:xfrm>
          <a:off x="545911" y="1201783"/>
          <a:ext cx="7187300" cy="512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p:cNvSpPr>
            <a:spLocks noGrp="1"/>
          </p:cNvSpPr>
          <p:nvPr>
            <p:ph idx="1"/>
          </p:nvPr>
        </p:nvSpPr>
        <p:spPr>
          <a:xfrm>
            <a:off x="7880444" y="1123406"/>
            <a:ext cx="4053383" cy="4786075"/>
          </a:xfrm>
        </p:spPr>
        <p:txBody>
          <a:bodyPr>
            <a:noAutofit/>
          </a:bodyPr>
          <a:lstStyle/>
          <a:p>
            <a:r>
              <a:rPr lang="en-AU" sz="2000" dirty="0" err="1"/>
              <a:t>Mudarabah</a:t>
            </a:r>
            <a:r>
              <a:rPr lang="en-AU" sz="2000" dirty="0"/>
              <a:t> results in </a:t>
            </a:r>
            <a:r>
              <a:rPr lang="en-AU" sz="2000" b="1" i="1" dirty="0">
                <a:solidFill>
                  <a:srgbClr val="C00000"/>
                </a:solidFill>
              </a:rPr>
              <a:t>no increase in financial leverage</a:t>
            </a:r>
            <a:r>
              <a:rPr lang="en-AU" sz="2000" dirty="0"/>
              <a:t>, reduces vulnerability to external shocks and comes with an inbuilt stabilizer. </a:t>
            </a:r>
          </a:p>
          <a:p>
            <a:r>
              <a:rPr lang="en-AU" sz="2000" dirty="0"/>
              <a:t>The risk-sharing, </a:t>
            </a:r>
            <a:r>
              <a:rPr lang="en-AU" sz="2000" dirty="0" err="1"/>
              <a:t>terminality</a:t>
            </a:r>
            <a:r>
              <a:rPr lang="en-AU" sz="2000" dirty="0"/>
              <a:t> and limited dilution are important advantages that the </a:t>
            </a:r>
            <a:r>
              <a:rPr lang="en-AU" sz="2000" dirty="0" err="1"/>
              <a:t>Mudarabah</a:t>
            </a:r>
            <a:r>
              <a:rPr lang="en-AU" sz="2000" dirty="0"/>
              <a:t> has relative to debt. </a:t>
            </a:r>
          </a:p>
          <a:p>
            <a:pPr marL="0" indent="0">
              <a:buNone/>
            </a:pPr>
            <a:endParaRPr lang="en-AU" sz="2000" dirty="0"/>
          </a:p>
          <a:p>
            <a:r>
              <a:rPr lang="en-AU" sz="2000" dirty="0"/>
              <a:t>The seeming advantage that debt has over equity in the debt-equity </a:t>
            </a:r>
            <a:r>
              <a:rPr lang="en-AU" sz="2000" dirty="0" err="1"/>
              <a:t>tradeoff</a:t>
            </a:r>
            <a:r>
              <a:rPr lang="en-AU" sz="2000" dirty="0"/>
              <a:t> is substantially altered when </a:t>
            </a:r>
            <a:r>
              <a:rPr lang="en-AU" sz="2000" dirty="0" err="1"/>
              <a:t>Mudarabah</a:t>
            </a:r>
            <a:r>
              <a:rPr lang="en-AU" sz="2000" dirty="0"/>
              <a:t> financing comes into the picture. </a:t>
            </a:r>
          </a:p>
          <a:p>
            <a:endParaRPr lang="en-AU" sz="2000" dirty="0"/>
          </a:p>
          <a:p>
            <a:endParaRPr lang="en-US" sz="2000" dirty="0"/>
          </a:p>
        </p:txBody>
      </p:sp>
      <p:sp>
        <p:nvSpPr>
          <p:cNvPr id="3" name="TextBox 2"/>
          <p:cNvSpPr txBox="1"/>
          <p:nvPr/>
        </p:nvSpPr>
        <p:spPr>
          <a:xfrm>
            <a:off x="1889752" y="2830286"/>
            <a:ext cx="1428206" cy="276999"/>
          </a:xfrm>
          <a:prstGeom prst="rect">
            <a:avLst/>
          </a:prstGeom>
          <a:noFill/>
        </p:spPr>
        <p:txBody>
          <a:bodyPr wrap="square" rtlCol="0">
            <a:spAutoFit/>
          </a:bodyPr>
          <a:lstStyle/>
          <a:p>
            <a:r>
              <a:rPr lang="en-AU" sz="1200" dirty="0"/>
              <a:t>New equity</a:t>
            </a:r>
          </a:p>
        </p:txBody>
      </p:sp>
      <p:sp>
        <p:nvSpPr>
          <p:cNvPr id="5" name="TextBox 4"/>
          <p:cNvSpPr txBox="1"/>
          <p:nvPr/>
        </p:nvSpPr>
        <p:spPr>
          <a:xfrm>
            <a:off x="1593669" y="4824549"/>
            <a:ext cx="1463040" cy="261610"/>
          </a:xfrm>
          <a:prstGeom prst="rect">
            <a:avLst/>
          </a:prstGeom>
          <a:noFill/>
        </p:spPr>
        <p:txBody>
          <a:bodyPr wrap="square" rtlCol="0">
            <a:spAutoFit/>
          </a:bodyPr>
          <a:lstStyle/>
          <a:p>
            <a:r>
              <a:rPr lang="en-AU" sz="1100" dirty="0"/>
              <a:t>Mudarabah sukuk</a:t>
            </a:r>
          </a:p>
        </p:txBody>
      </p:sp>
      <p:sp>
        <p:nvSpPr>
          <p:cNvPr id="7" name="TextBox 6"/>
          <p:cNvSpPr txBox="1"/>
          <p:nvPr/>
        </p:nvSpPr>
        <p:spPr>
          <a:xfrm>
            <a:off x="2542901" y="3657598"/>
            <a:ext cx="400594" cy="230832"/>
          </a:xfrm>
          <a:prstGeom prst="rect">
            <a:avLst/>
          </a:prstGeom>
          <a:noFill/>
        </p:spPr>
        <p:txBody>
          <a:bodyPr wrap="square" rtlCol="0">
            <a:spAutoFit/>
          </a:bodyPr>
          <a:lstStyle/>
          <a:p>
            <a:r>
              <a:rPr lang="en-AU" sz="900" dirty="0"/>
              <a:t>debt</a:t>
            </a:r>
          </a:p>
        </p:txBody>
      </p:sp>
    </p:spTree>
    <p:extLst>
      <p:ext uri="{BB962C8B-B14F-4D97-AF65-F5344CB8AC3E}">
        <p14:creationId xmlns:p14="http://schemas.microsoft.com/office/powerpoint/2010/main" val="3311678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9572"/>
          </a:xfrm>
        </p:spPr>
        <p:txBody>
          <a:bodyPr/>
          <a:lstStyle/>
          <a:p>
            <a:r>
              <a:rPr lang="en-US" i="1" dirty="0">
                <a:solidFill>
                  <a:srgbClr val="C00000"/>
                </a:solidFill>
                <a:latin typeface="Times New Roman" panose="02020603050405020304" pitchFamily="18" charset="0"/>
                <a:cs typeface="Times New Roman" panose="02020603050405020304" pitchFamily="18" charset="0"/>
              </a:rPr>
              <a:t>A new asset class for development financing. </a:t>
            </a:r>
          </a:p>
        </p:txBody>
      </p:sp>
      <p:sp>
        <p:nvSpPr>
          <p:cNvPr id="3" name="Content Placeholder 2"/>
          <p:cNvSpPr>
            <a:spLocks noGrp="1"/>
          </p:cNvSpPr>
          <p:nvPr>
            <p:ph idx="1"/>
          </p:nvPr>
        </p:nvSpPr>
        <p:spPr>
          <a:xfrm>
            <a:off x="838200" y="1280160"/>
            <a:ext cx="10515600" cy="4896803"/>
          </a:xfrm>
        </p:spPr>
        <p:txBody>
          <a:bodyPr>
            <a:normAutofit fontScale="92500" lnSpcReduction="20000"/>
          </a:bodyPr>
          <a:lstStyle/>
          <a:p>
            <a:r>
              <a:rPr lang="en-US" sz="2400" dirty="0">
                <a:latin typeface="Times New Roman" panose="02020603050405020304" pitchFamily="18" charset="0"/>
                <a:cs typeface="Times New Roman" panose="02020603050405020304" pitchFamily="18" charset="0"/>
              </a:rPr>
              <a:t>Sukuk designed on MM can enable funding of </a:t>
            </a:r>
            <a:r>
              <a:rPr lang="en-US" sz="2400" b="1" i="1" dirty="0">
                <a:solidFill>
                  <a:srgbClr val="C00000"/>
                </a:solidFill>
                <a:latin typeface="Times New Roman" panose="02020603050405020304" pitchFamily="18" charset="0"/>
                <a:cs typeface="Times New Roman" panose="02020603050405020304" pitchFamily="18" charset="0"/>
              </a:rPr>
              <a:t>development without debt</a:t>
            </a:r>
            <a:r>
              <a:rPr lang="en-US" sz="2400" b="1" dirty="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Returns </a:t>
            </a:r>
            <a:r>
              <a:rPr lang="en-US" sz="2400" b="1" i="1" dirty="0">
                <a:solidFill>
                  <a:srgbClr val="C00000"/>
                </a:solidFill>
                <a:latin typeface="Times New Roman" panose="02020603050405020304" pitchFamily="18" charset="0"/>
                <a:cs typeface="Times New Roman" panose="02020603050405020304" pitchFamily="18" charset="0"/>
              </a:rPr>
              <a:t>anchored in real sector </a:t>
            </a:r>
            <a:r>
              <a:rPr lang="en-US" sz="2400" dirty="0">
                <a:latin typeface="Times New Roman" panose="02020603050405020304" pitchFamily="18" charset="0"/>
                <a:cs typeface="Times New Roman" panose="02020603050405020304" pitchFamily="18" charset="0"/>
              </a:rPr>
              <a:t>; not only be more stable but higher relative to the rates of debt instruments.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Infrastructure projects are long lived, have stable and steady cash flows. The instruments would mimic </a:t>
            </a:r>
            <a:r>
              <a:rPr lang="en-US" sz="2400" b="1" i="1" dirty="0">
                <a:solidFill>
                  <a:srgbClr val="C00000"/>
                </a:solidFill>
                <a:latin typeface="Times New Roman" panose="02020603050405020304" pitchFamily="18" charset="0"/>
                <a:cs typeface="Times New Roman" panose="02020603050405020304" pitchFamily="18" charset="0"/>
              </a:rPr>
              <a:t>low beta stocks</a:t>
            </a:r>
            <a:r>
              <a:rPr lang="en-US" sz="2400" b="1" dirty="0">
                <a:solidFill>
                  <a:srgbClr val="C00000"/>
                </a:solidFill>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Given the nature of their cash flows, their returns would have </a:t>
            </a:r>
            <a:r>
              <a:rPr lang="en-US" sz="2400" b="1" i="1" dirty="0">
                <a:solidFill>
                  <a:srgbClr val="C00000"/>
                </a:solidFill>
                <a:latin typeface="Times New Roman" panose="02020603050405020304" pitchFamily="18" charset="0"/>
                <a:cs typeface="Times New Roman" panose="02020603050405020304" pitchFamily="18" charset="0"/>
              </a:rPr>
              <a:t>little correlation </a:t>
            </a:r>
            <a:r>
              <a:rPr lang="en-US" sz="2400" dirty="0">
                <a:latin typeface="Times New Roman" panose="02020603050405020304" pitchFamily="18" charset="0"/>
                <a:cs typeface="Times New Roman" panose="02020603050405020304" pitchFamily="18" charset="0"/>
              </a:rPr>
              <a:t>with conventional portfolios.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low correlation implies </a:t>
            </a:r>
            <a:r>
              <a:rPr lang="en-US" sz="2400" b="1" i="1" dirty="0">
                <a:solidFill>
                  <a:srgbClr val="C00000"/>
                </a:solidFill>
                <a:latin typeface="Times New Roman" panose="02020603050405020304" pitchFamily="18" charset="0"/>
                <a:cs typeface="Times New Roman" panose="02020603050405020304" pitchFamily="18" charset="0"/>
              </a:rPr>
              <a:t>strong diversification </a:t>
            </a:r>
            <a:r>
              <a:rPr lang="en-US" sz="2400" dirty="0">
                <a:latin typeface="Times New Roman" panose="02020603050405020304" pitchFamily="18" charset="0"/>
                <a:cs typeface="Times New Roman" panose="02020603050405020304" pitchFamily="18" charset="0"/>
              </a:rPr>
              <a:t>possibility when combined with conventional portfolios.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Most importantly, there is </a:t>
            </a:r>
            <a:r>
              <a:rPr lang="en-US" sz="2400" b="1" i="1" dirty="0">
                <a:solidFill>
                  <a:srgbClr val="C00000"/>
                </a:solidFill>
                <a:latin typeface="Times New Roman" panose="02020603050405020304" pitchFamily="18" charset="0"/>
                <a:cs typeface="Times New Roman" panose="02020603050405020304" pitchFamily="18" charset="0"/>
              </a:rPr>
              <a:t>no interest rate sensitivity</a:t>
            </a:r>
            <a:r>
              <a:rPr lang="en-US" sz="24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6953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384032" y="548680"/>
            <a:ext cx="3826768" cy="6120680"/>
          </a:xfrm>
        </p:spPr>
        <p:txBody>
          <a:bodyPr>
            <a:normAutofit/>
          </a:bodyPr>
          <a:lstStyle/>
          <a:p>
            <a:pPr marL="0" indent="0">
              <a:buNone/>
            </a:pPr>
            <a:r>
              <a:rPr lang="en-AU" sz="6600" i="1" dirty="0">
                <a:solidFill>
                  <a:srgbClr val="C00000"/>
                </a:solidFill>
                <a:latin typeface="Times New Roman" panose="02020603050405020304" pitchFamily="18" charset="0"/>
                <a:cs typeface="Times New Roman" panose="02020603050405020304" pitchFamily="18" charset="0"/>
              </a:rPr>
              <a:t>Market trading; The need for price discovery. </a:t>
            </a:r>
            <a:br>
              <a:rPr lang="en-AU" sz="6600" i="1" dirty="0">
                <a:solidFill>
                  <a:srgbClr val="C00000"/>
                </a:solidFill>
                <a:latin typeface="Times New Roman" panose="02020603050405020304" pitchFamily="18" charset="0"/>
                <a:cs typeface="Times New Roman" panose="02020603050405020304" pitchFamily="18" charset="0"/>
              </a:rPr>
            </a:br>
            <a:endParaRPr lang="en-MY" sz="6600" dirty="0"/>
          </a:p>
        </p:txBody>
      </p:sp>
      <p:sp>
        <p:nvSpPr>
          <p:cNvPr id="5" name="Slide Number Placeholder 4"/>
          <p:cNvSpPr>
            <a:spLocks noGrp="1"/>
          </p:cNvSpPr>
          <p:nvPr>
            <p:ph type="sldNum" sz="quarter" idx="12"/>
          </p:nvPr>
        </p:nvSpPr>
        <p:spPr/>
        <p:txBody>
          <a:bodyPr/>
          <a:lstStyle/>
          <a:p>
            <a:fld id="{8F4D090D-EA94-40C4-A53C-A9B462A19CDB}" type="slidenum">
              <a:rPr lang="en-GB" smtClean="0"/>
              <a:pPr/>
              <a:t>44</a:t>
            </a:fld>
            <a:endParaRPr lang="en-GB"/>
          </a:p>
        </p:txBody>
      </p:sp>
      <p:sp>
        <p:nvSpPr>
          <p:cNvPr id="6" name="Title 5"/>
          <p:cNvSpPr>
            <a:spLocks noGrp="1"/>
          </p:cNvSpPr>
          <p:nvPr>
            <p:ph type="title"/>
          </p:nvPr>
        </p:nvSpPr>
        <p:spPr>
          <a:xfrm>
            <a:off x="1981200" y="836712"/>
            <a:ext cx="3898776" cy="1152128"/>
          </a:xfrm>
        </p:spPr>
        <p:txBody>
          <a:bodyPr/>
          <a:lstStyle/>
          <a:p>
            <a:r>
              <a:rPr lang="en-MY" dirty="0">
                <a:latin typeface="Times New Roman" panose="02020603050405020304" pitchFamily="18" charset="0"/>
                <a:cs typeface="Times New Roman" panose="02020603050405020304" pitchFamily="18" charset="0"/>
              </a:rPr>
              <a:t>Gap 5</a:t>
            </a:r>
          </a:p>
        </p:txBody>
      </p:sp>
      <p:sp>
        <p:nvSpPr>
          <p:cNvPr id="2" name="Footer Placeholder 1"/>
          <p:cNvSpPr>
            <a:spLocks noGrp="1"/>
          </p:cNvSpPr>
          <p:nvPr>
            <p:ph type="ftr" sz="quarter" idx="4294967295"/>
          </p:nvPr>
        </p:nvSpPr>
        <p:spPr>
          <a:xfrm>
            <a:off x="1524001" y="6356351"/>
            <a:ext cx="4545013" cy="365125"/>
          </a:xfrm>
        </p:spPr>
        <p:txBody>
          <a:bodyPr/>
          <a:lstStyle/>
          <a:p>
            <a:r>
              <a:rPr lang="en-GB" dirty="0"/>
              <a:t>©  INCEIF 2012</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2204864"/>
            <a:ext cx="3585650" cy="353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0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6213"/>
          </a:xfrm>
        </p:spPr>
        <p:txBody>
          <a:bodyPr>
            <a:normAutofit fontScale="90000"/>
          </a:bodyPr>
          <a:lstStyle/>
          <a:p>
            <a:br>
              <a:rPr lang="en-AU" dirty="0">
                <a:latin typeface="Times New Roman" panose="02020603050405020304" pitchFamily="18" charset="0"/>
                <a:cs typeface="Times New Roman" panose="02020603050405020304" pitchFamily="18" charset="0"/>
              </a:rPr>
            </a:br>
            <a:r>
              <a:rPr lang="en-AU" i="1" dirty="0">
                <a:solidFill>
                  <a:srgbClr val="C00000"/>
                </a:solidFill>
                <a:latin typeface="Times New Roman" panose="02020603050405020304" pitchFamily="18" charset="0"/>
                <a:cs typeface="Times New Roman" panose="02020603050405020304" pitchFamily="18" charset="0"/>
              </a:rPr>
              <a:t>v)Market trading; The need for price discovery. </a:t>
            </a:r>
            <a:br>
              <a:rPr lang="en-AU" i="1" dirty="0">
                <a:solidFill>
                  <a:srgbClr val="C00000"/>
                </a:solidFill>
                <a:latin typeface="Times New Roman" panose="02020603050405020304" pitchFamily="18" charset="0"/>
                <a:cs typeface="Times New Roman" panose="02020603050405020304" pitchFamily="18" charset="0"/>
              </a:rPr>
            </a:br>
            <a:endParaRPr lang="en-AU" i="1" dirty="0">
              <a:solidFill>
                <a:srgbClr val="C00000"/>
              </a:solidFill>
            </a:endParaRPr>
          </a:p>
        </p:txBody>
      </p:sp>
      <p:sp>
        <p:nvSpPr>
          <p:cNvPr id="3" name="Content Placeholder 2"/>
          <p:cNvSpPr>
            <a:spLocks noGrp="1"/>
          </p:cNvSpPr>
          <p:nvPr>
            <p:ph idx="1"/>
          </p:nvPr>
        </p:nvSpPr>
        <p:spPr>
          <a:xfrm>
            <a:off x="838200" y="1119352"/>
            <a:ext cx="10515600" cy="5057611"/>
          </a:xfrm>
        </p:spPr>
        <p:txBody>
          <a:bodyPr/>
          <a:lstStyle/>
          <a:p>
            <a:r>
              <a:rPr lang="en-AU" dirty="0">
                <a:latin typeface="Times New Roman" panose="02020603050405020304" pitchFamily="18" charset="0"/>
                <a:cs typeface="Times New Roman" panose="02020603050405020304" pitchFamily="18" charset="0"/>
              </a:rPr>
              <a:t>A recent IMF study of IBs and CBs found </a:t>
            </a:r>
          </a:p>
          <a:p>
            <a:pPr marL="514350" indent="-514350">
              <a:buAutoNum type="arabicParenR"/>
            </a:pPr>
            <a:r>
              <a:rPr lang="en-AU" dirty="0">
                <a:latin typeface="Times New Roman" panose="02020603050405020304" pitchFamily="18" charset="0"/>
                <a:cs typeface="Times New Roman" panose="02020603050405020304" pitchFamily="18" charset="0"/>
              </a:rPr>
              <a:t>IBs had </a:t>
            </a:r>
            <a:r>
              <a:rPr lang="en-AU" i="1" dirty="0">
                <a:solidFill>
                  <a:srgbClr val="C00000"/>
                </a:solidFill>
                <a:latin typeface="Times New Roman" panose="02020603050405020304" pitchFamily="18" charset="0"/>
                <a:cs typeface="Times New Roman" panose="02020603050405020304" pitchFamily="18" charset="0"/>
              </a:rPr>
              <a:t>much more liquidity </a:t>
            </a:r>
            <a:r>
              <a:rPr lang="en-AU" dirty="0">
                <a:latin typeface="Times New Roman" panose="02020603050405020304" pitchFamily="18" charset="0"/>
                <a:cs typeface="Times New Roman" panose="02020603050405020304" pitchFamily="18" charset="0"/>
              </a:rPr>
              <a:t>(liquid assets) on their balance sheets relative to conventional banks.</a:t>
            </a:r>
          </a:p>
          <a:p>
            <a:pPr marL="514350" indent="-514350">
              <a:buAutoNum type="arabicParenR"/>
            </a:pPr>
            <a:r>
              <a:rPr lang="en-AU" dirty="0">
                <a:latin typeface="Times New Roman" panose="02020603050405020304" pitchFamily="18" charset="0"/>
                <a:cs typeface="Times New Roman" panose="02020603050405020304" pitchFamily="18" charset="0"/>
              </a:rPr>
              <a:t>IBs are </a:t>
            </a:r>
            <a:r>
              <a:rPr lang="en-AU" i="1" dirty="0">
                <a:solidFill>
                  <a:srgbClr val="C00000"/>
                </a:solidFill>
                <a:latin typeface="Times New Roman" panose="02020603050405020304" pitchFamily="18" charset="0"/>
                <a:cs typeface="Times New Roman" panose="02020603050405020304" pitchFamily="18" charset="0"/>
              </a:rPr>
              <a:t>less profitable </a:t>
            </a:r>
            <a:r>
              <a:rPr lang="en-AU" dirty="0">
                <a:latin typeface="Times New Roman" panose="02020603050405020304" pitchFamily="18" charset="0"/>
                <a:cs typeface="Times New Roman" panose="02020603050405020304" pitchFamily="18" charset="0"/>
              </a:rPr>
              <a:t>by ROE and ROA. </a:t>
            </a:r>
          </a:p>
          <a:p>
            <a:pPr marL="0" indent="0">
              <a:buNone/>
            </a:pPr>
            <a:r>
              <a:rPr lang="en-AU" dirty="0">
                <a:latin typeface="Times New Roman" panose="02020603050405020304" pitchFamily="18" charset="0"/>
                <a:cs typeface="Times New Roman" panose="02020603050405020304" pitchFamily="18" charset="0"/>
              </a:rPr>
              <a:t>the lower ROA and ROE of Islamic banks is the direct result of carrying too much liquidity.</a:t>
            </a:r>
          </a:p>
          <a:p>
            <a:pPr marL="0" indent="0">
              <a:buNone/>
            </a:pPr>
            <a:endParaRPr lang="en-AU" dirty="0">
              <a:latin typeface="Times New Roman" panose="02020603050405020304" pitchFamily="18" charset="0"/>
              <a:cs typeface="Times New Roman" panose="02020603050405020304" pitchFamily="18" charset="0"/>
            </a:endParaRPr>
          </a:p>
          <a:p>
            <a:pPr marL="0" indent="0">
              <a:buNone/>
            </a:pPr>
            <a:r>
              <a:rPr lang="en-AU" dirty="0">
                <a:latin typeface="Times New Roman" panose="02020603050405020304" pitchFamily="18" charset="0"/>
                <a:cs typeface="Times New Roman" panose="02020603050405020304" pitchFamily="18" charset="0"/>
              </a:rPr>
              <a:t>Why too much liquidity?  - unproductive assets. Both bank shareholders and depositors lose. </a:t>
            </a:r>
          </a:p>
          <a:p>
            <a:pPr marL="0" indent="0">
              <a:buNone/>
            </a:pPr>
            <a:r>
              <a:rPr lang="en-AU" dirty="0">
                <a:latin typeface="Times New Roman" panose="02020603050405020304" pitchFamily="18" charset="0"/>
                <a:cs typeface="Times New Roman" panose="02020603050405020304" pitchFamily="18" charset="0"/>
              </a:rPr>
              <a:t>CBs have gotten around this by way of </a:t>
            </a:r>
            <a:r>
              <a:rPr lang="en-AU" dirty="0">
                <a:solidFill>
                  <a:srgbClr val="C00000"/>
                </a:solidFill>
                <a:latin typeface="Times New Roman" panose="02020603050405020304" pitchFamily="18" charset="0"/>
                <a:cs typeface="Times New Roman" panose="02020603050405020304" pitchFamily="18" charset="0"/>
              </a:rPr>
              <a:t>Interbank Money Markets</a:t>
            </a:r>
            <a:r>
              <a:rPr lang="en-AU" dirty="0">
                <a:latin typeface="Times New Roman" panose="02020603050405020304" pitchFamily="18" charset="0"/>
                <a:cs typeface="Times New Roman" panose="02020603050405020304" pitchFamily="18" charset="0"/>
              </a:rPr>
              <a:t>. </a:t>
            </a:r>
          </a:p>
          <a:p>
            <a:pPr marL="0" indent="0">
              <a:buNone/>
            </a:pPr>
            <a:endParaRPr lang="en-AU" dirty="0"/>
          </a:p>
          <a:p>
            <a:pPr marL="0" indent="0">
              <a:buNone/>
            </a:pPr>
            <a:endParaRPr lang="en-AU" dirty="0"/>
          </a:p>
          <a:p>
            <a:pPr marL="514350" indent="-514350">
              <a:buAutoNum type="arabicParenR"/>
            </a:pPr>
            <a:endParaRPr lang="en-AU" dirty="0"/>
          </a:p>
          <a:p>
            <a:endParaRPr lang="en-AU" dirty="0"/>
          </a:p>
          <a:p>
            <a:pPr marL="0" indent="0">
              <a:buNone/>
            </a:pPr>
            <a:endParaRPr lang="en-AU" dirty="0"/>
          </a:p>
        </p:txBody>
      </p:sp>
    </p:spTree>
    <p:extLst>
      <p:ext uri="{BB962C8B-B14F-4D97-AF65-F5344CB8AC3E}">
        <p14:creationId xmlns:p14="http://schemas.microsoft.com/office/powerpoint/2010/main" val="3777379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3868"/>
          </a:xfrm>
        </p:spPr>
        <p:txBody>
          <a:bodyPr>
            <a:normAutofit fontScale="90000"/>
          </a:bodyPr>
          <a:lstStyle/>
          <a:p>
            <a:r>
              <a:rPr lang="en-AU" i="1" dirty="0">
                <a:solidFill>
                  <a:srgbClr val="C00000"/>
                </a:solidFill>
                <a:latin typeface="Times New Roman" panose="02020603050405020304" pitchFamily="18" charset="0"/>
                <a:cs typeface="Times New Roman" panose="02020603050405020304" pitchFamily="18" charset="0"/>
              </a:rPr>
              <a:t>Market trading; The need for price discovery.</a:t>
            </a:r>
            <a:endParaRPr lang="en-AU" dirty="0"/>
          </a:p>
        </p:txBody>
      </p:sp>
      <p:sp>
        <p:nvSpPr>
          <p:cNvPr id="3" name="Content Placeholder 2"/>
          <p:cNvSpPr>
            <a:spLocks noGrp="1"/>
          </p:cNvSpPr>
          <p:nvPr>
            <p:ph idx="1"/>
          </p:nvPr>
        </p:nvSpPr>
        <p:spPr>
          <a:xfrm>
            <a:off x="838200" y="1190297"/>
            <a:ext cx="10515600" cy="4986666"/>
          </a:xfrm>
        </p:spPr>
        <p:txBody>
          <a:bodyPr>
            <a:normAutofit fontScale="92500"/>
          </a:bodyPr>
          <a:lstStyle/>
          <a:p>
            <a:r>
              <a:rPr lang="en-AU" dirty="0">
                <a:latin typeface="Times New Roman" panose="02020603050405020304" pitchFamily="18" charset="0"/>
                <a:cs typeface="Times New Roman" panose="02020603050405020304" pitchFamily="18" charset="0"/>
              </a:rPr>
              <a:t>With the exception of Malaysia, which has an </a:t>
            </a:r>
            <a:r>
              <a:rPr lang="en-AU" dirty="0">
                <a:solidFill>
                  <a:srgbClr val="C00000"/>
                </a:solidFill>
                <a:latin typeface="Times New Roman" panose="02020603050405020304" pitchFamily="18" charset="0"/>
                <a:cs typeface="Times New Roman" panose="02020603050405020304" pitchFamily="18" charset="0"/>
              </a:rPr>
              <a:t>IIMM</a:t>
            </a:r>
            <a:r>
              <a:rPr lang="en-AU" dirty="0">
                <a:latin typeface="Times New Roman" panose="02020603050405020304" pitchFamily="18" charset="0"/>
                <a:cs typeface="Times New Roman" panose="02020603050405020304" pitchFamily="18" charset="0"/>
              </a:rPr>
              <a:t>, most other countries with IBs have </a:t>
            </a:r>
            <a:r>
              <a:rPr lang="en-AU" i="1" dirty="0">
                <a:solidFill>
                  <a:srgbClr val="C00000"/>
                </a:solidFill>
                <a:latin typeface="Times New Roman" panose="02020603050405020304" pitchFamily="18" charset="0"/>
                <a:cs typeface="Times New Roman" panose="02020603050405020304" pitchFamily="18" charset="0"/>
              </a:rPr>
              <a:t>bilateral arrangements</a:t>
            </a:r>
            <a:r>
              <a:rPr lang="en-AU" dirty="0">
                <a:latin typeface="Times New Roman" panose="02020603050405020304" pitchFamily="18" charset="0"/>
                <a:cs typeface="Times New Roman" panose="02020603050405020304" pitchFamily="18" charset="0"/>
              </a:rPr>
              <a:t>.</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Solves liquidity problem but no price discovery. </a:t>
            </a:r>
          </a:p>
          <a:p>
            <a:r>
              <a:rPr lang="en-AU" i="1" dirty="0">
                <a:solidFill>
                  <a:srgbClr val="C00000"/>
                </a:solidFill>
                <a:latin typeface="Times New Roman" panose="02020603050405020304" pitchFamily="18" charset="0"/>
                <a:cs typeface="Times New Roman" panose="02020603050405020304" pitchFamily="18" charset="0"/>
              </a:rPr>
              <a:t>But how does the Central bank determine the right cost/yield? </a:t>
            </a:r>
          </a:p>
          <a:p>
            <a:r>
              <a:rPr lang="en-AU" i="1" dirty="0">
                <a:solidFill>
                  <a:srgbClr val="C00000"/>
                </a:solidFill>
                <a:latin typeface="Times New Roman" panose="02020603050405020304" pitchFamily="18" charset="0"/>
                <a:cs typeface="Times New Roman" panose="02020603050405020304" pitchFamily="18" charset="0"/>
              </a:rPr>
              <a:t>How do banks price financing to customers?  - conventional rates?</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It is no surprise therefore that after more than 30 years of Islamic banking, there is no Islamic benchmark rate. </a:t>
            </a:r>
          </a:p>
          <a:p>
            <a:r>
              <a:rPr lang="en-AU" dirty="0">
                <a:latin typeface="Times New Roman" panose="02020603050405020304" pitchFamily="18" charset="0"/>
                <a:cs typeface="Times New Roman" panose="02020603050405020304" pitchFamily="18" charset="0"/>
              </a:rPr>
              <a:t>Thus, today we have several large global sovereign sukuk outstanding that have their returns benchmarked on LIBOR (London Interbank Offer Rate).</a:t>
            </a:r>
          </a:p>
        </p:txBody>
      </p:sp>
    </p:spTree>
    <p:extLst>
      <p:ext uri="{BB962C8B-B14F-4D97-AF65-F5344CB8AC3E}">
        <p14:creationId xmlns:p14="http://schemas.microsoft.com/office/powerpoint/2010/main" val="1729037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8103"/>
          </a:xfrm>
        </p:spPr>
        <p:txBody>
          <a:bodyPr>
            <a:normAutofit fontScale="90000"/>
          </a:bodyPr>
          <a:lstStyle/>
          <a:p>
            <a:r>
              <a:rPr lang="en-AU" i="1" dirty="0">
                <a:solidFill>
                  <a:srgbClr val="C00000"/>
                </a:solidFill>
                <a:latin typeface="Times New Roman" panose="02020603050405020304" pitchFamily="18" charset="0"/>
                <a:cs typeface="Times New Roman" panose="02020603050405020304" pitchFamily="18" charset="0"/>
              </a:rPr>
              <a:t>Market trading; The need for price discovery.</a:t>
            </a:r>
            <a:endParaRPr lang="en-AU" dirty="0"/>
          </a:p>
        </p:txBody>
      </p:sp>
      <p:sp>
        <p:nvSpPr>
          <p:cNvPr id="3" name="Content Placeholder 2"/>
          <p:cNvSpPr>
            <a:spLocks noGrp="1"/>
          </p:cNvSpPr>
          <p:nvPr>
            <p:ph idx="1"/>
          </p:nvPr>
        </p:nvSpPr>
        <p:spPr>
          <a:xfrm>
            <a:off x="838200" y="1308538"/>
            <a:ext cx="10515600" cy="4868425"/>
          </a:xfrm>
        </p:spPr>
        <p:txBody>
          <a:bodyPr/>
          <a:lstStyle/>
          <a:p>
            <a:r>
              <a:rPr lang="en-AU" dirty="0">
                <a:latin typeface="Times New Roman" panose="02020603050405020304" pitchFamily="18" charset="0"/>
                <a:cs typeface="Times New Roman" panose="02020603050405020304" pitchFamily="18" charset="0"/>
              </a:rPr>
              <a:t>In the absence of market trading, a Shariah compliant benchmark cannot be derived. </a:t>
            </a:r>
          </a:p>
          <a:p>
            <a:r>
              <a:rPr lang="en-AU" dirty="0">
                <a:latin typeface="Times New Roman" panose="02020603050405020304" pitchFamily="18" charset="0"/>
                <a:cs typeface="Times New Roman" panose="02020603050405020304" pitchFamily="18" charset="0"/>
              </a:rPr>
              <a:t>Three key problems with this:</a:t>
            </a:r>
          </a:p>
          <a:p>
            <a:pPr marL="0" indent="0">
              <a:buNone/>
            </a:pPr>
            <a:endParaRPr lang="en-AU" dirty="0">
              <a:latin typeface="Times New Roman" panose="02020603050405020304" pitchFamily="18" charset="0"/>
              <a:cs typeface="Times New Roman" panose="02020603050405020304" pitchFamily="18" charset="0"/>
            </a:endParaRPr>
          </a:p>
          <a:p>
            <a:pPr marL="0" indent="0">
              <a:buNone/>
            </a:pPr>
            <a:r>
              <a:rPr lang="en-AU" dirty="0">
                <a:latin typeface="Times New Roman" panose="02020603050405020304" pitchFamily="18" charset="0"/>
                <a:cs typeface="Times New Roman" panose="02020603050405020304" pitchFamily="18" charset="0"/>
              </a:rPr>
              <a:t>   </a:t>
            </a:r>
            <a:r>
              <a:rPr lang="en-AU" dirty="0" err="1">
                <a:latin typeface="Times New Roman" panose="02020603050405020304" pitchFamily="18" charset="0"/>
                <a:cs typeface="Times New Roman" panose="02020603050405020304" pitchFamily="18" charset="0"/>
              </a:rPr>
              <a:t>i</a:t>
            </a:r>
            <a:r>
              <a:rPr lang="en-AU" dirty="0">
                <a:latin typeface="Times New Roman" panose="02020603050405020304" pitchFamily="18" charset="0"/>
                <a:cs typeface="Times New Roman" panose="02020603050405020304" pitchFamily="18" charset="0"/>
              </a:rPr>
              <a:t>)  IBF will always have to depend on interest rates for its activities.</a:t>
            </a:r>
          </a:p>
          <a:p>
            <a:pPr marL="0" indent="0">
              <a:buNone/>
            </a:pPr>
            <a:r>
              <a:rPr lang="en-AU" dirty="0">
                <a:latin typeface="Times New Roman" panose="02020603050405020304" pitchFamily="18" charset="0"/>
                <a:cs typeface="Times New Roman" panose="02020603050405020304" pitchFamily="18" charset="0"/>
              </a:rPr>
              <a:t>   ii) IBF will always be less profitable and more costly. </a:t>
            </a:r>
          </a:p>
          <a:p>
            <a:pPr marL="0" indent="0">
              <a:buNone/>
            </a:pPr>
            <a:r>
              <a:rPr lang="en-AU" dirty="0">
                <a:latin typeface="Times New Roman" panose="02020603050405020304" pitchFamily="18" charset="0"/>
                <a:cs typeface="Times New Roman" panose="02020603050405020304" pitchFamily="18" charset="0"/>
              </a:rPr>
              <a:t>   iii) Cost of capital to Shariah compliance will be higher – disadvantaged.</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Clearly, there are long term costs from absent markets/trading. </a:t>
            </a:r>
          </a:p>
          <a:p>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997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172"/>
          </a:xfrm>
        </p:spPr>
        <p:txBody>
          <a:bodyPr/>
          <a:lstStyle/>
          <a:p>
            <a:r>
              <a:rPr lang="en-AU" i="1" dirty="0">
                <a:solidFill>
                  <a:srgbClr val="C00000"/>
                </a:solidFill>
                <a:latin typeface="Times New Roman" panose="02020603050405020304" pitchFamily="18" charset="0"/>
                <a:cs typeface="Times New Roman" panose="02020603050405020304" pitchFamily="18" charset="0"/>
              </a:rPr>
              <a:t>Concluding remarks. </a:t>
            </a:r>
          </a:p>
        </p:txBody>
      </p:sp>
      <p:sp>
        <p:nvSpPr>
          <p:cNvPr id="3" name="Content Placeholder 2"/>
          <p:cNvSpPr>
            <a:spLocks noGrp="1"/>
          </p:cNvSpPr>
          <p:nvPr>
            <p:ph idx="1"/>
          </p:nvPr>
        </p:nvSpPr>
        <p:spPr>
          <a:xfrm>
            <a:off x="838200" y="1363717"/>
            <a:ext cx="10515600" cy="4813246"/>
          </a:xfrm>
        </p:spPr>
        <p:txBody>
          <a:bodyPr/>
          <a:lstStyle/>
          <a:p>
            <a:r>
              <a:rPr lang="en-AU" dirty="0">
                <a:latin typeface="Times New Roman" panose="02020603050405020304" pitchFamily="18" charset="0"/>
                <a:cs typeface="Times New Roman" panose="02020603050405020304" pitchFamily="18" charset="0"/>
              </a:rPr>
              <a:t>For an aspiring new market like Brunei, the way forward should be obvious.</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Position to fill the existing gaps. </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Such a strategy not only faces less resistance but is safer - lower risk.</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This would allow for a truly meaningful impact on the Islamic world.</a:t>
            </a:r>
          </a:p>
          <a:p>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765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7744"/>
          </a:xfrm>
        </p:spPr>
        <p:txBody>
          <a:bodyPr>
            <a:normAutofit fontScale="90000"/>
          </a:bodyPr>
          <a:lstStyle/>
          <a:p>
            <a:r>
              <a:rPr lang="en-AU" i="1" dirty="0">
                <a:solidFill>
                  <a:srgbClr val="C00000"/>
                </a:solidFill>
                <a:latin typeface="Times New Roman" panose="02020603050405020304" pitchFamily="18" charset="0"/>
                <a:cs typeface="Times New Roman" panose="02020603050405020304" pitchFamily="18" charset="0"/>
              </a:rPr>
              <a:t>Conclusion - Specific Strategies</a:t>
            </a:r>
          </a:p>
        </p:txBody>
      </p:sp>
      <p:sp>
        <p:nvSpPr>
          <p:cNvPr id="3" name="Content Placeholder 2"/>
          <p:cNvSpPr>
            <a:spLocks noGrp="1"/>
          </p:cNvSpPr>
          <p:nvPr>
            <p:ph idx="1"/>
          </p:nvPr>
        </p:nvSpPr>
        <p:spPr>
          <a:xfrm>
            <a:off x="838200" y="1127234"/>
            <a:ext cx="10515600" cy="5049729"/>
          </a:xfrm>
        </p:spPr>
        <p:txBody>
          <a:bodyPr>
            <a:normAutofit fontScale="92500" lnSpcReduction="20000"/>
          </a:bodyPr>
          <a:lstStyle/>
          <a:p>
            <a:pPr marL="514350" indent="-514350">
              <a:buAutoNum type="arabicParenR"/>
            </a:pPr>
            <a:r>
              <a:rPr lang="en-AU" i="1" dirty="0">
                <a:solidFill>
                  <a:srgbClr val="C00000"/>
                </a:solidFill>
                <a:latin typeface="Times New Roman" panose="02020603050405020304" pitchFamily="18" charset="0"/>
                <a:cs typeface="Times New Roman" panose="02020603050405020304" pitchFamily="18" charset="0"/>
              </a:rPr>
              <a:t>Position domestic Capital market as the link for cross border intermediation within the Islamic World. </a:t>
            </a:r>
          </a:p>
          <a:p>
            <a:pPr marL="0" indent="0">
              <a:buNone/>
            </a:pPr>
            <a:endParaRPr lang="en-AU" i="1" dirty="0">
              <a:solidFill>
                <a:srgbClr val="C00000"/>
              </a:solidFill>
              <a:latin typeface="Times New Roman" panose="02020603050405020304" pitchFamily="18" charset="0"/>
              <a:cs typeface="Times New Roman" panose="02020603050405020304" pitchFamily="18" charset="0"/>
            </a:endParaRPr>
          </a:p>
          <a:p>
            <a:pPr marL="0" indent="0">
              <a:buNone/>
            </a:pPr>
            <a:r>
              <a:rPr lang="en-AU" dirty="0">
                <a:latin typeface="Times New Roman" panose="02020603050405020304" pitchFamily="18" charset="0"/>
                <a:cs typeface="Times New Roman" panose="02020603050405020304" pitchFamily="18" charset="0"/>
              </a:rPr>
              <a:t> </a:t>
            </a:r>
            <a:r>
              <a:rPr lang="en-AU" sz="2200" i="1" dirty="0">
                <a:latin typeface="Times New Roman" panose="02020603050405020304" pitchFamily="18" charset="0"/>
                <a:cs typeface="Times New Roman" panose="02020603050405020304" pitchFamily="18" charset="0"/>
              </a:rPr>
              <a:t>- Create/offer Islamic Depository Receipts (IDRs)</a:t>
            </a:r>
          </a:p>
          <a:p>
            <a:pPr marL="0" indent="0">
              <a:buNone/>
            </a:pPr>
            <a:r>
              <a:rPr lang="en-AU" sz="2200" i="1" dirty="0">
                <a:latin typeface="Times New Roman" panose="02020603050405020304" pitchFamily="18" charset="0"/>
                <a:cs typeface="Times New Roman" panose="02020603050405020304" pitchFamily="18" charset="0"/>
              </a:rPr>
              <a:t> - Enable Cross listing of Stocks </a:t>
            </a:r>
          </a:p>
          <a:p>
            <a:pPr marL="0" indent="0">
              <a:buNone/>
            </a:pPr>
            <a:r>
              <a:rPr lang="en-AU" sz="2200" i="1" dirty="0">
                <a:latin typeface="Times New Roman" panose="02020603050405020304" pitchFamily="18" charset="0"/>
                <a:cs typeface="Times New Roman" panose="02020603050405020304" pitchFamily="18" charset="0"/>
              </a:rPr>
              <a:t> - Be the Luxembourg for the Islamic Finance.</a:t>
            </a:r>
          </a:p>
          <a:p>
            <a:pPr marL="0" indent="0">
              <a:buNone/>
            </a:pPr>
            <a:endParaRPr lang="en-AU" sz="2200" dirty="0">
              <a:latin typeface="Times New Roman" panose="02020603050405020304" pitchFamily="18" charset="0"/>
              <a:cs typeface="Times New Roman" panose="02020603050405020304" pitchFamily="18" charset="0"/>
            </a:endParaRPr>
          </a:p>
          <a:p>
            <a:pPr marL="0" indent="0">
              <a:buNone/>
            </a:pPr>
            <a:r>
              <a:rPr lang="en-AU" i="1" dirty="0">
                <a:solidFill>
                  <a:srgbClr val="C00000"/>
                </a:solidFill>
                <a:latin typeface="Times New Roman" panose="02020603050405020304" pitchFamily="18" charset="0"/>
                <a:cs typeface="Times New Roman" panose="02020603050405020304" pitchFamily="18" charset="0"/>
              </a:rPr>
              <a:t>2) Don’t Replicate, Innovate. In particular Risk Sharing instruments.</a:t>
            </a:r>
          </a:p>
          <a:p>
            <a:pPr marL="0" indent="0">
              <a:buNone/>
            </a:pPr>
            <a:endParaRPr lang="en-AU" i="1" dirty="0">
              <a:solidFill>
                <a:srgbClr val="C00000"/>
              </a:solidFill>
              <a:latin typeface="Times New Roman" panose="02020603050405020304" pitchFamily="18" charset="0"/>
              <a:cs typeface="Times New Roman" panose="02020603050405020304" pitchFamily="18" charset="0"/>
            </a:endParaRPr>
          </a:p>
          <a:p>
            <a:pPr marL="0" indent="0">
              <a:buNone/>
            </a:pPr>
            <a:r>
              <a:rPr lang="en-AU" i="1" dirty="0">
                <a:solidFill>
                  <a:srgbClr val="C00000"/>
                </a:solidFill>
                <a:latin typeface="Times New Roman" panose="02020603050405020304" pitchFamily="18" charset="0"/>
                <a:cs typeface="Times New Roman" panose="02020603050405020304" pitchFamily="18" charset="0"/>
              </a:rPr>
              <a:t> </a:t>
            </a:r>
            <a:r>
              <a:rPr lang="en-AU" i="1" dirty="0">
                <a:latin typeface="Times New Roman" panose="02020603050405020304" pitchFamily="18" charset="0"/>
                <a:cs typeface="Times New Roman" panose="02020603050405020304" pitchFamily="18" charset="0"/>
              </a:rPr>
              <a:t>- </a:t>
            </a:r>
            <a:r>
              <a:rPr lang="en-AU" sz="2400" i="1" dirty="0">
                <a:latin typeface="Times New Roman" panose="02020603050405020304" pitchFamily="18" charset="0"/>
                <a:cs typeface="Times New Roman" panose="02020603050405020304" pitchFamily="18" charset="0"/>
              </a:rPr>
              <a:t>New asset class</a:t>
            </a:r>
          </a:p>
          <a:p>
            <a:pPr>
              <a:buFontTx/>
              <a:buChar char="-"/>
            </a:pPr>
            <a:r>
              <a:rPr lang="en-AU" sz="2400" i="1" dirty="0">
                <a:latin typeface="Times New Roman" panose="02020603050405020304" pitchFamily="18" charset="0"/>
                <a:cs typeface="Times New Roman" panose="02020603050405020304" pitchFamily="18" charset="0"/>
              </a:rPr>
              <a:t>No rate sensitivity </a:t>
            </a:r>
          </a:p>
          <a:p>
            <a:pPr>
              <a:buFontTx/>
              <a:buChar char="-"/>
            </a:pPr>
            <a:r>
              <a:rPr lang="en-AU" sz="2400" i="1" dirty="0">
                <a:latin typeface="Times New Roman" panose="02020603050405020304" pitchFamily="18" charset="0"/>
                <a:cs typeface="Times New Roman" panose="02020603050405020304" pitchFamily="18" charset="0"/>
              </a:rPr>
              <a:t>No contagion </a:t>
            </a:r>
          </a:p>
          <a:p>
            <a:pPr>
              <a:buFontTx/>
              <a:buChar char="-"/>
            </a:pPr>
            <a:r>
              <a:rPr lang="en-AU" sz="2400" i="1" dirty="0">
                <a:latin typeface="Times New Roman" panose="02020603050405020304" pitchFamily="18" charset="0"/>
                <a:cs typeface="Times New Roman" panose="02020603050405020304" pitchFamily="18" charset="0"/>
              </a:rPr>
              <a:t>Massive diversification potential </a:t>
            </a:r>
          </a:p>
          <a:p>
            <a:pPr marL="0" indent="0">
              <a:buNone/>
            </a:pPr>
            <a:endParaRPr lang="en-AU" dirty="0">
              <a:latin typeface="Times New Roman" panose="02020603050405020304" pitchFamily="18" charset="0"/>
              <a:cs typeface="Times New Roman" panose="02020603050405020304" pitchFamily="18" charset="0"/>
            </a:endParaRPr>
          </a:p>
          <a:p>
            <a:pPr marL="0" indent="0">
              <a:buNone/>
            </a:pPr>
            <a:endParaRPr lang="en-AU" dirty="0">
              <a:latin typeface="Times New Roman" panose="02020603050405020304" pitchFamily="18" charset="0"/>
              <a:cs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243040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922114"/>
          </a:xfrm>
        </p:spPr>
        <p:txBody>
          <a:bodyPr/>
          <a:lstStyle/>
          <a:p>
            <a:r>
              <a:rPr lang="en-US" i="1" dirty="0">
                <a:solidFill>
                  <a:srgbClr val="C00000"/>
                </a:solidFill>
                <a:latin typeface="Times New Roman" panose="02020603050405020304" pitchFamily="18" charset="0"/>
                <a:cs typeface="Times New Roman" panose="02020603050405020304" pitchFamily="18" charset="0"/>
              </a:rPr>
              <a:t>What do Capital Markets do?</a:t>
            </a:r>
            <a:endParaRPr lang="en-MY" i="1" dirty="0">
              <a:solidFill>
                <a:srgbClr val="C0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pPr marL="0" indent="0">
              <a:buNone/>
            </a:pPr>
            <a:r>
              <a:rPr lang="en-MY" sz="2400" dirty="0">
                <a:latin typeface="Times New Roman" panose="02020603050405020304" pitchFamily="18" charset="0"/>
                <a:cs typeface="Times New Roman" panose="02020603050405020304" pitchFamily="18" charset="0"/>
              </a:rPr>
              <a:t>Traditionally; four functions</a:t>
            </a:r>
          </a:p>
          <a:p>
            <a:pPr marL="0" indent="0">
              <a:buNone/>
            </a:pPr>
            <a:endParaRPr lang="en-MY" sz="2400" dirty="0">
              <a:latin typeface="Times New Roman" panose="02020603050405020304" pitchFamily="18" charset="0"/>
              <a:cs typeface="Times New Roman" panose="02020603050405020304" pitchFamily="18" charset="0"/>
            </a:endParaRPr>
          </a:p>
          <a:p>
            <a:r>
              <a:rPr lang="en-MY" sz="2400" dirty="0">
                <a:latin typeface="Times New Roman" panose="02020603050405020304" pitchFamily="18" charset="0"/>
                <a:cs typeface="Times New Roman" panose="02020603050405020304" pitchFamily="18" charset="0"/>
              </a:rPr>
              <a:t>Intermediation, between surplus and deficit units.</a:t>
            </a:r>
          </a:p>
          <a:p>
            <a:endParaRPr lang="en-MY" sz="2400" dirty="0">
              <a:latin typeface="Times New Roman" panose="02020603050405020304" pitchFamily="18" charset="0"/>
              <a:cs typeface="Times New Roman" panose="02020603050405020304" pitchFamily="18" charset="0"/>
            </a:endParaRPr>
          </a:p>
          <a:p>
            <a:r>
              <a:rPr lang="en-MY" sz="2400" dirty="0">
                <a:latin typeface="Times New Roman" panose="02020603050405020304" pitchFamily="18" charset="0"/>
                <a:cs typeface="Times New Roman" panose="02020603050405020304" pitchFamily="18" charset="0"/>
              </a:rPr>
              <a:t>Providing the payments system</a:t>
            </a:r>
          </a:p>
          <a:p>
            <a:endParaRPr lang="en-MY" sz="2400" dirty="0">
              <a:latin typeface="Times New Roman" panose="02020603050405020304" pitchFamily="18" charset="0"/>
              <a:cs typeface="Times New Roman" panose="02020603050405020304" pitchFamily="18" charset="0"/>
            </a:endParaRPr>
          </a:p>
          <a:p>
            <a:pPr lvl="0"/>
            <a:r>
              <a:rPr lang="en-MY" sz="2400" dirty="0">
                <a:latin typeface="Times New Roman" panose="02020603050405020304" pitchFamily="18" charset="0"/>
                <a:cs typeface="Times New Roman" panose="02020603050405020304" pitchFamily="18" charset="0"/>
              </a:rPr>
              <a:t>Enabling inter-temporal transfers, and </a:t>
            </a:r>
          </a:p>
          <a:p>
            <a:pPr lvl="0"/>
            <a:endParaRPr lang="en-MY" sz="2400" dirty="0">
              <a:latin typeface="Times New Roman" panose="02020603050405020304" pitchFamily="18" charset="0"/>
              <a:cs typeface="Times New Roman" panose="02020603050405020304" pitchFamily="18" charset="0"/>
            </a:endParaRPr>
          </a:p>
          <a:p>
            <a:pPr lvl="0"/>
            <a:r>
              <a:rPr lang="en-MY" sz="2400" dirty="0">
                <a:latin typeface="Times New Roman" panose="02020603050405020304" pitchFamily="18" charset="0"/>
                <a:cs typeface="Times New Roman" panose="02020603050405020304" pitchFamily="18" charset="0"/>
              </a:rPr>
              <a:t>Medium for monetary policy transmission</a:t>
            </a:r>
          </a:p>
        </p:txBody>
      </p:sp>
      <p:sp>
        <p:nvSpPr>
          <p:cNvPr id="5" name="Slide Number Placeholder 4"/>
          <p:cNvSpPr>
            <a:spLocks noGrp="1"/>
          </p:cNvSpPr>
          <p:nvPr>
            <p:ph type="sldNum" sz="quarter" idx="12"/>
          </p:nvPr>
        </p:nvSpPr>
        <p:spPr/>
        <p:txBody>
          <a:bodyPr/>
          <a:lstStyle/>
          <a:p>
            <a:fld id="{8F4D090D-EA94-40C4-A53C-A9B462A19CDB}" type="slidenum">
              <a:rPr lang="en-GB" smtClean="0"/>
              <a:pPr/>
              <a:t>5</a:t>
            </a:fld>
            <a:endParaRPr lang="en-GB"/>
          </a:p>
        </p:txBody>
      </p:sp>
    </p:spTree>
    <p:extLst>
      <p:ext uri="{BB962C8B-B14F-4D97-AF65-F5344CB8AC3E}">
        <p14:creationId xmlns:p14="http://schemas.microsoft.com/office/powerpoint/2010/main" val="2340241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r>
              <a:rPr lang="en-AU" i="1" dirty="0">
                <a:solidFill>
                  <a:srgbClr val="C00000"/>
                </a:solidFill>
                <a:latin typeface="Times New Roman" panose="02020603050405020304" pitchFamily="18" charset="0"/>
                <a:cs typeface="Times New Roman" panose="02020603050405020304" pitchFamily="18" charset="0"/>
              </a:rPr>
              <a:t>Conclusion - Specific Strategies</a:t>
            </a:r>
            <a:endParaRPr lang="en-AU" dirty="0"/>
          </a:p>
        </p:txBody>
      </p:sp>
      <p:sp>
        <p:nvSpPr>
          <p:cNvPr id="3" name="Content Placeholder 2"/>
          <p:cNvSpPr>
            <a:spLocks noGrp="1"/>
          </p:cNvSpPr>
          <p:nvPr>
            <p:ph idx="1"/>
          </p:nvPr>
        </p:nvSpPr>
        <p:spPr>
          <a:xfrm>
            <a:off x="838200" y="1403132"/>
            <a:ext cx="10515600" cy="4773832"/>
          </a:xfrm>
        </p:spPr>
        <p:txBody>
          <a:bodyPr>
            <a:normAutofit/>
          </a:bodyPr>
          <a:lstStyle/>
          <a:p>
            <a:pPr marL="0" indent="0">
              <a:buNone/>
            </a:pPr>
            <a:r>
              <a:rPr lang="en-AU" i="1" dirty="0">
                <a:solidFill>
                  <a:srgbClr val="C00000"/>
                </a:solidFill>
                <a:latin typeface="Times New Roman" panose="02020603050405020304" pitchFamily="18" charset="0"/>
                <a:cs typeface="Times New Roman" panose="02020603050405020304" pitchFamily="18" charset="0"/>
              </a:rPr>
              <a:t>3) Emphasise real sector investments – infrastructure financing through risk sharing sukuk that is listed and traded here. </a:t>
            </a:r>
          </a:p>
          <a:p>
            <a:pPr marL="0" indent="0">
              <a:buNone/>
            </a:pPr>
            <a:r>
              <a:rPr lang="en-AU" i="1" dirty="0">
                <a:solidFill>
                  <a:srgbClr val="C00000"/>
                </a:solidFill>
                <a:latin typeface="Times New Roman" panose="02020603050405020304" pitchFamily="18" charset="0"/>
                <a:cs typeface="Times New Roman" panose="02020603050405020304" pitchFamily="18" charset="0"/>
              </a:rPr>
              <a:t>- </a:t>
            </a:r>
            <a:r>
              <a:rPr lang="en-AU" sz="2000" i="1" dirty="0">
                <a:latin typeface="Times New Roman" panose="02020603050405020304" pitchFamily="18" charset="0"/>
                <a:cs typeface="Times New Roman" panose="02020603050405020304" pitchFamily="18" charset="0"/>
              </a:rPr>
              <a:t>Brunei benefits as intermediary</a:t>
            </a:r>
          </a:p>
          <a:p>
            <a:pPr marL="0" indent="0">
              <a:buNone/>
            </a:pPr>
            <a:r>
              <a:rPr lang="en-AU" sz="2000" i="1" dirty="0">
                <a:latin typeface="Times New Roman" panose="02020603050405020304" pitchFamily="18" charset="0"/>
                <a:cs typeface="Times New Roman" panose="02020603050405020304" pitchFamily="18" charset="0"/>
              </a:rPr>
              <a:t>- developing nations benefit from non debt source for </a:t>
            </a:r>
            <a:r>
              <a:rPr lang="en-AU" sz="2000" i="1" dirty="0" err="1">
                <a:latin typeface="Times New Roman" panose="02020603050405020304" pitchFamily="18" charset="0"/>
                <a:cs typeface="Times New Roman" panose="02020603050405020304" pitchFamily="18" charset="0"/>
              </a:rPr>
              <a:t>devt</a:t>
            </a:r>
            <a:r>
              <a:rPr lang="en-AU" sz="2000" i="1" dirty="0">
                <a:latin typeface="Times New Roman" panose="02020603050405020304" pitchFamily="18" charset="0"/>
                <a:cs typeface="Times New Roman" panose="02020603050405020304" pitchFamily="18" charset="0"/>
              </a:rPr>
              <a:t> financing</a:t>
            </a:r>
          </a:p>
          <a:p>
            <a:pPr marL="0" indent="0">
              <a:buNone/>
            </a:pPr>
            <a:endParaRPr lang="en-AU" i="1" dirty="0">
              <a:solidFill>
                <a:srgbClr val="C00000"/>
              </a:solidFill>
              <a:latin typeface="Times New Roman" panose="02020603050405020304" pitchFamily="18" charset="0"/>
              <a:cs typeface="Times New Roman" panose="02020603050405020304" pitchFamily="18" charset="0"/>
            </a:endParaRPr>
          </a:p>
          <a:p>
            <a:pPr marL="0" indent="0">
              <a:buNone/>
            </a:pPr>
            <a:r>
              <a:rPr lang="en-AU" i="1" dirty="0">
                <a:solidFill>
                  <a:srgbClr val="C00000"/>
                </a:solidFill>
                <a:latin typeface="Times New Roman" panose="02020603050405020304" pitchFamily="18" charset="0"/>
                <a:cs typeface="Times New Roman" panose="02020603050405020304" pitchFamily="18" charset="0"/>
              </a:rPr>
              <a:t>4) Provide/be the platform for the listing and trading of Shariah compliant short/medium term papers. </a:t>
            </a:r>
            <a:r>
              <a:rPr lang="en-AU" i="1" dirty="0" err="1">
                <a:solidFill>
                  <a:srgbClr val="C00000"/>
                </a:solidFill>
                <a:latin typeface="Times New Roman" panose="02020603050405020304" pitchFamily="18" charset="0"/>
                <a:cs typeface="Times New Roman" panose="02020603050405020304" pitchFamily="18" charset="0"/>
              </a:rPr>
              <a:t>Ijarah</a:t>
            </a:r>
            <a:r>
              <a:rPr lang="en-AU" i="1" dirty="0">
                <a:solidFill>
                  <a:srgbClr val="C00000"/>
                </a:solidFill>
                <a:latin typeface="Times New Roman" panose="02020603050405020304" pitchFamily="18" charset="0"/>
                <a:cs typeface="Times New Roman" panose="02020603050405020304" pitchFamily="18" charset="0"/>
              </a:rPr>
              <a:t>, </a:t>
            </a:r>
            <a:r>
              <a:rPr lang="en-AU" i="1" dirty="0" err="1">
                <a:solidFill>
                  <a:srgbClr val="C00000"/>
                </a:solidFill>
                <a:latin typeface="Times New Roman" panose="02020603050405020304" pitchFamily="18" charset="0"/>
                <a:cs typeface="Times New Roman" panose="02020603050405020304" pitchFamily="18" charset="0"/>
              </a:rPr>
              <a:t>Mudarabah</a:t>
            </a:r>
            <a:r>
              <a:rPr lang="en-AU" i="1" dirty="0">
                <a:solidFill>
                  <a:srgbClr val="C00000"/>
                </a:solidFill>
                <a:latin typeface="Times New Roman" panose="02020603050405020304" pitchFamily="18" charset="0"/>
                <a:cs typeface="Times New Roman" panose="02020603050405020304" pitchFamily="18" charset="0"/>
              </a:rPr>
              <a:t>, </a:t>
            </a:r>
            <a:r>
              <a:rPr lang="en-AU" i="1" dirty="0" err="1">
                <a:solidFill>
                  <a:srgbClr val="C00000"/>
                </a:solidFill>
                <a:latin typeface="Times New Roman" panose="02020603050405020304" pitchFamily="18" charset="0"/>
                <a:cs typeface="Times New Roman" panose="02020603050405020304" pitchFamily="18" charset="0"/>
              </a:rPr>
              <a:t>Musyarakah</a:t>
            </a:r>
            <a:r>
              <a:rPr lang="en-AU" i="1" dirty="0">
                <a:solidFill>
                  <a:srgbClr val="C00000"/>
                </a:solidFill>
                <a:latin typeface="Times New Roman" panose="02020603050405020304" pitchFamily="18" charset="0"/>
                <a:cs typeface="Times New Roman" panose="02020603050405020304" pitchFamily="18" charset="0"/>
              </a:rPr>
              <a:t> etc. </a:t>
            </a:r>
          </a:p>
          <a:p>
            <a:pPr>
              <a:buFontTx/>
              <a:buChar char="-"/>
            </a:pPr>
            <a:r>
              <a:rPr lang="en-AU" sz="2000" i="1" dirty="0">
                <a:latin typeface="Times New Roman" panose="02020603050405020304" pitchFamily="18" charset="0"/>
                <a:cs typeface="Times New Roman" panose="02020603050405020304" pitchFamily="18" charset="0"/>
              </a:rPr>
              <a:t>Build the enabling microstructure, systems, market makers, electronic clearing etc.</a:t>
            </a:r>
          </a:p>
          <a:p>
            <a:pPr>
              <a:buFontTx/>
              <a:buChar char="-"/>
            </a:pPr>
            <a:r>
              <a:rPr lang="en-AU" sz="2000" i="1" dirty="0">
                <a:latin typeface="Times New Roman" panose="02020603050405020304" pitchFamily="18" charset="0"/>
                <a:cs typeface="Times New Roman" panose="02020603050405020304" pitchFamily="18" charset="0"/>
              </a:rPr>
              <a:t>This would enhance price discovery. </a:t>
            </a:r>
          </a:p>
          <a:p>
            <a:pPr>
              <a:buFontTx/>
              <a:buChar char="-"/>
            </a:pPr>
            <a:r>
              <a:rPr lang="en-AU" sz="2000" i="1" dirty="0">
                <a:latin typeface="Times New Roman" panose="02020603050405020304" pitchFamily="18" charset="0"/>
                <a:cs typeface="Times New Roman" panose="02020603050405020304" pitchFamily="18" charset="0"/>
              </a:rPr>
              <a:t>Potential to be the reference market for global pricing of Islamic papers.</a:t>
            </a:r>
          </a:p>
          <a:p>
            <a:endParaRPr lang="en-AU" dirty="0"/>
          </a:p>
        </p:txBody>
      </p:sp>
    </p:spTree>
    <p:extLst>
      <p:ext uri="{BB962C8B-B14F-4D97-AF65-F5344CB8AC3E}">
        <p14:creationId xmlns:p14="http://schemas.microsoft.com/office/powerpoint/2010/main" val="1156787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41097" y="4766292"/>
            <a:ext cx="5386917" cy="518135"/>
          </a:xfrm>
        </p:spPr>
        <p:txBody>
          <a:bodyPr>
            <a:normAutofit/>
          </a:bodyPr>
          <a:lstStyle/>
          <a:p>
            <a:r>
              <a:rPr lang="en-US" dirty="0"/>
              <a:t>INCEIF, The Global University of Islamic Finance</a:t>
            </a:r>
            <a:endParaRPr lang="en-MY" dirty="0"/>
          </a:p>
        </p:txBody>
      </p:sp>
      <p:sp>
        <p:nvSpPr>
          <p:cNvPr id="4" name="Text Placeholder 3"/>
          <p:cNvSpPr>
            <a:spLocks noGrp="1"/>
          </p:cNvSpPr>
          <p:nvPr>
            <p:ph type="body" idx="14"/>
          </p:nvPr>
        </p:nvSpPr>
        <p:spPr>
          <a:xfrm>
            <a:off x="541097" y="5229200"/>
            <a:ext cx="4040188" cy="554058"/>
          </a:xfrm>
        </p:spPr>
        <p:txBody>
          <a:bodyPr>
            <a:noAutofit/>
          </a:bodyPr>
          <a:lstStyle/>
          <a:p>
            <a:r>
              <a:rPr lang="it-IT" dirty="0"/>
              <a:t>Lorong Universiti A,</a:t>
            </a:r>
          </a:p>
          <a:p>
            <a:r>
              <a:rPr lang="it-IT" dirty="0"/>
              <a:t>59100 Kuala Lumpur, Malaysia</a:t>
            </a:r>
            <a:endParaRPr lang="en-MY" dirty="0"/>
          </a:p>
          <a:p>
            <a:endParaRPr lang="en-MY" dirty="0"/>
          </a:p>
        </p:txBody>
      </p:sp>
      <p:sp>
        <p:nvSpPr>
          <p:cNvPr id="5" name="TextBox 4"/>
          <p:cNvSpPr txBox="1"/>
          <p:nvPr/>
        </p:nvSpPr>
        <p:spPr>
          <a:xfrm>
            <a:off x="360053" y="2768816"/>
            <a:ext cx="7399283" cy="1938952"/>
          </a:xfrm>
          <a:prstGeom prst="rect">
            <a:avLst/>
          </a:prstGeom>
          <a:noFill/>
        </p:spPr>
        <p:txBody>
          <a:bodyPr wrap="square" lIns="91396" tIns="45700" rIns="91396" bIns="45700" rtlCol="0">
            <a:spAutoFit/>
          </a:bodyPr>
          <a:lstStyle/>
          <a:p>
            <a:pPr algn="ctr"/>
            <a:r>
              <a:rPr lang="en-US" sz="3200" b="1" dirty="0">
                <a:solidFill>
                  <a:schemeClr val="bg1"/>
                </a:solidFill>
                <a:latin typeface="Myriad Pro" pitchFamily="34" charset="0"/>
              </a:rPr>
              <a:t>Thank you</a:t>
            </a:r>
          </a:p>
          <a:p>
            <a:pPr algn="ctr"/>
            <a:endParaRPr lang="en-US" sz="3200" b="1" dirty="0">
              <a:solidFill>
                <a:schemeClr val="bg1"/>
              </a:solidFill>
              <a:latin typeface="Myriad Pro" pitchFamily="34" charset="0"/>
            </a:endParaRPr>
          </a:p>
          <a:p>
            <a:pPr algn="ctr"/>
            <a:endParaRPr lang="en-US" sz="3200" b="1" dirty="0">
              <a:solidFill>
                <a:schemeClr val="bg1"/>
              </a:solidFill>
              <a:latin typeface="Myriad Pro" pitchFamily="34" charset="0"/>
            </a:endParaRPr>
          </a:p>
          <a:p>
            <a:pPr algn="ctr"/>
            <a:r>
              <a:rPr lang="en-US" sz="2400" dirty="0">
                <a:solidFill>
                  <a:schemeClr val="bg1"/>
                </a:solidFill>
                <a:latin typeface="Myriad Pro" pitchFamily="34" charset="0"/>
              </a:rPr>
              <a:t>obiya@inceif.org</a:t>
            </a:r>
            <a:endParaRPr lang="en-MY" sz="2400" dirty="0">
              <a:solidFill>
                <a:schemeClr val="bg1"/>
              </a:solidFill>
              <a:latin typeface="Myriad Pro" pitchFamily="34" charset="0"/>
            </a:endParaRPr>
          </a:p>
        </p:txBody>
      </p:sp>
    </p:spTree>
    <p:extLst>
      <p:ext uri="{BB962C8B-B14F-4D97-AF65-F5344CB8AC3E}">
        <p14:creationId xmlns:p14="http://schemas.microsoft.com/office/powerpoint/2010/main" val="1668430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C00000"/>
                </a:solidFill>
                <a:latin typeface="Times New Roman" panose="02020603050405020304" pitchFamily="18" charset="0"/>
                <a:cs typeface="Times New Roman" panose="02020603050405020304" pitchFamily="18" charset="0"/>
              </a:rPr>
              <a:t>What do Capital Markets do?</a:t>
            </a:r>
            <a:endParaRPr lang="en-IN" dirty="0">
              <a:solidFill>
                <a:schemeClr val="tx1">
                  <a:lumMod val="75000"/>
                  <a:lumOff val="25000"/>
                </a:schemeClr>
              </a:solidFill>
            </a:endParaRPr>
          </a:p>
        </p:txBody>
      </p:sp>
      <p:sp>
        <p:nvSpPr>
          <p:cNvPr id="10" name="TextBox 9">
            <a:extLst>
              <a:ext uri="{FF2B5EF4-FFF2-40B4-BE49-F238E27FC236}">
                <a16:creationId xmlns:a16="http://schemas.microsoft.com/office/drawing/2014/main" id="{B302FF4C-BB80-450D-A85B-AEC74ADF0429}"/>
              </a:ext>
            </a:extLst>
          </p:cNvPr>
          <p:cNvSpPr txBox="1"/>
          <p:nvPr/>
        </p:nvSpPr>
        <p:spPr>
          <a:xfrm>
            <a:off x="7827200" y="1527623"/>
            <a:ext cx="3596785" cy="830997"/>
          </a:xfrm>
          <a:prstGeom prst="rect">
            <a:avLst/>
          </a:prstGeom>
          <a:noFill/>
        </p:spPr>
        <p:txBody>
          <a:bodyPr wrap="square" rtlCol="0">
            <a:spAutoFit/>
          </a:bodyPr>
          <a:lstStyle/>
          <a:p>
            <a:r>
              <a:rPr lang="en-MY" sz="2400" dirty="0">
                <a:solidFill>
                  <a:prstClr val="black"/>
                </a:solidFill>
                <a:latin typeface="Times New Roman" panose="02020603050405020304" pitchFamily="18" charset="0"/>
                <a:cs typeface="Times New Roman" panose="02020603050405020304" pitchFamily="18" charset="0"/>
              </a:rPr>
              <a:t>Enabling inter-temporal transfers</a:t>
            </a:r>
            <a:endParaRPr lang="en-US" sz="1600" kern="0" dirty="0">
              <a:solidFill>
                <a:schemeClr val="tx1">
                  <a:lumMod val="50000"/>
                  <a:lumOff val="50000"/>
                </a:schemeClr>
              </a:solidFill>
              <a:latin typeface="Arial" pitchFamily="34" charset="0"/>
              <a:cs typeface="Arial" pitchFamily="34" charset="0"/>
            </a:endParaRPr>
          </a:p>
        </p:txBody>
      </p:sp>
      <p:grpSp>
        <p:nvGrpSpPr>
          <p:cNvPr id="14" name="Group 13">
            <a:extLst>
              <a:ext uri="{FF2B5EF4-FFF2-40B4-BE49-F238E27FC236}">
                <a16:creationId xmlns:a16="http://schemas.microsoft.com/office/drawing/2014/main" id="{44DECD9C-3D99-4600-94B6-6FE1B748BCBD}"/>
              </a:ext>
            </a:extLst>
          </p:cNvPr>
          <p:cNvGrpSpPr/>
          <p:nvPr/>
        </p:nvGrpSpPr>
        <p:grpSpPr>
          <a:xfrm>
            <a:off x="3397257" y="2322741"/>
            <a:ext cx="2403739" cy="1831044"/>
            <a:chOff x="3070076" y="2205037"/>
            <a:chExt cx="2582860" cy="1967488"/>
          </a:xfrm>
        </p:grpSpPr>
        <p:sp>
          <p:nvSpPr>
            <p:cNvPr id="13" name="Oval 12">
              <a:extLst>
                <a:ext uri="{FF2B5EF4-FFF2-40B4-BE49-F238E27FC236}">
                  <a16:creationId xmlns:a16="http://schemas.microsoft.com/office/drawing/2014/main" id="{4CA50426-38A8-4817-9023-13C67563FEED}"/>
                </a:ext>
              </a:extLst>
            </p:cNvPr>
            <p:cNvSpPr/>
            <p:nvPr/>
          </p:nvSpPr>
          <p:spPr>
            <a:xfrm>
              <a:off x="3070076" y="3672840"/>
              <a:ext cx="2582860" cy="499685"/>
            </a:xfrm>
            <a:prstGeom prst="ellipse">
              <a:avLst/>
            </a:prstGeom>
            <a:gradFill flip="none" rotWithShape="1">
              <a:gsLst>
                <a:gs pos="25000">
                  <a:schemeClr val="tx1">
                    <a:lumMod val="90000"/>
                    <a:lumOff val="10000"/>
                    <a:alpha val="33000"/>
                  </a:schemeClr>
                </a:gs>
                <a:gs pos="84000">
                  <a:schemeClr val="bg1">
                    <a:lumMod val="0"/>
                    <a:lumOff val="100000"/>
                    <a:alpha val="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14400">
                <a:defRPr/>
              </a:pPr>
              <a:endParaRPr lang="en-US" sz="1800" kern="0">
                <a:solidFill>
                  <a:sysClr val="window" lastClr="FFFFFF"/>
                </a:solidFill>
                <a:latin typeface="Calibri"/>
              </a:endParaRPr>
            </a:p>
          </p:txBody>
        </p:sp>
        <p:grpSp>
          <p:nvGrpSpPr>
            <p:cNvPr id="9" name="Group 8">
              <a:extLst>
                <a:ext uri="{FF2B5EF4-FFF2-40B4-BE49-F238E27FC236}">
                  <a16:creationId xmlns:a16="http://schemas.microsoft.com/office/drawing/2014/main" id="{27ED65C2-DB75-454C-9C02-4BF4DD9B97B1}"/>
                </a:ext>
              </a:extLst>
            </p:cNvPr>
            <p:cNvGrpSpPr/>
            <p:nvPr/>
          </p:nvGrpSpPr>
          <p:grpSpPr>
            <a:xfrm>
              <a:off x="3384551" y="2205037"/>
              <a:ext cx="1895474" cy="1779588"/>
              <a:chOff x="3384551" y="2205037"/>
              <a:chExt cx="1895474" cy="1779588"/>
            </a:xfrm>
          </p:grpSpPr>
          <p:sp>
            <p:nvSpPr>
              <p:cNvPr id="6" name="Freeform 5">
                <a:extLst>
                  <a:ext uri="{FF2B5EF4-FFF2-40B4-BE49-F238E27FC236}">
                    <a16:creationId xmlns:a16="http://schemas.microsoft.com/office/drawing/2014/main" id="{0C3C1EF8-B995-4FCB-AF30-8584A2B9125B}"/>
                  </a:ext>
                </a:extLst>
              </p:cNvPr>
              <p:cNvSpPr>
                <a:spLocks/>
              </p:cNvSpPr>
              <p:nvPr/>
            </p:nvSpPr>
            <p:spPr bwMode="auto">
              <a:xfrm>
                <a:off x="3438525" y="2205037"/>
                <a:ext cx="1841500" cy="1779588"/>
              </a:xfrm>
              <a:custGeom>
                <a:avLst/>
                <a:gdLst>
                  <a:gd name="T0" fmla="*/ 9 w 205"/>
                  <a:gd name="T1" fmla="*/ 53 h 198"/>
                  <a:gd name="T2" fmla="*/ 9 w 205"/>
                  <a:gd name="T3" fmla="*/ 53 h 198"/>
                  <a:gd name="T4" fmla="*/ 9 w 205"/>
                  <a:gd name="T5" fmla="*/ 52 h 198"/>
                  <a:gd name="T6" fmla="*/ 11 w 205"/>
                  <a:gd name="T7" fmla="*/ 47 h 198"/>
                  <a:gd name="T8" fmla="*/ 12 w 205"/>
                  <a:gd name="T9" fmla="*/ 46 h 198"/>
                  <a:gd name="T10" fmla="*/ 16 w 205"/>
                  <a:gd name="T11" fmla="*/ 40 h 198"/>
                  <a:gd name="T12" fmla="*/ 16 w 205"/>
                  <a:gd name="T13" fmla="*/ 40 h 198"/>
                  <a:gd name="T14" fmla="*/ 130 w 205"/>
                  <a:gd name="T15" fmla="*/ 16 h 198"/>
                  <a:gd name="T16" fmla="*/ 205 w 205"/>
                  <a:gd name="T17" fmla="*/ 97 h 198"/>
                  <a:gd name="T18" fmla="*/ 205 w 205"/>
                  <a:gd name="T19" fmla="*/ 97 h 198"/>
                  <a:gd name="T20" fmla="*/ 204 w 205"/>
                  <a:gd name="T21" fmla="*/ 112 h 198"/>
                  <a:gd name="T22" fmla="*/ 204 w 205"/>
                  <a:gd name="T23" fmla="*/ 112 h 198"/>
                  <a:gd name="T24" fmla="*/ 200 w 205"/>
                  <a:gd name="T25" fmla="*/ 127 h 198"/>
                  <a:gd name="T26" fmla="*/ 200 w 205"/>
                  <a:gd name="T27" fmla="*/ 127 h 198"/>
                  <a:gd name="T28" fmla="*/ 102 w 205"/>
                  <a:gd name="T29" fmla="*/ 198 h 198"/>
                  <a:gd name="T30" fmla="*/ 0 w 205"/>
                  <a:gd name="T31" fmla="*/ 95 h 198"/>
                  <a:gd name="T32" fmla="*/ 9 w 205"/>
                  <a:gd name="T33" fmla="*/ 5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198">
                    <a:moveTo>
                      <a:pt x="9" y="53"/>
                    </a:moveTo>
                    <a:cubicBezTo>
                      <a:pt x="9" y="53"/>
                      <a:pt x="9" y="53"/>
                      <a:pt x="9" y="53"/>
                    </a:cubicBezTo>
                    <a:cubicBezTo>
                      <a:pt x="9" y="53"/>
                      <a:pt x="9" y="52"/>
                      <a:pt x="9" y="52"/>
                    </a:cubicBezTo>
                    <a:cubicBezTo>
                      <a:pt x="10" y="51"/>
                      <a:pt x="11" y="49"/>
                      <a:pt x="11" y="47"/>
                    </a:cubicBezTo>
                    <a:cubicBezTo>
                      <a:pt x="12" y="47"/>
                      <a:pt x="12" y="46"/>
                      <a:pt x="12" y="46"/>
                    </a:cubicBezTo>
                    <a:cubicBezTo>
                      <a:pt x="13" y="44"/>
                      <a:pt x="15" y="42"/>
                      <a:pt x="16" y="40"/>
                    </a:cubicBezTo>
                    <a:cubicBezTo>
                      <a:pt x="16" y="40"/>
                      <a:pt x="16" y="40"/>
                      <a:pt x="16" y="40"/>
                    </a:cubicBezTo>
                    <a:cubicBezTo>
                      <a:pt x="37" y="11"/>
                      <a:pt x="84" y="0"/>
                      <a:pt x="130" y="16"/>
                    </a:cubicBezTo>
                    <a:cubicBezTo>
                      <a:pt x="173" y="31"/>
                      <a:pt x="202" y="64"/>
                      <a:pt x="205" y="97"/>
                    </a:cubicBezTo>
                    <a:cubicBezTo>
                      <a:pt x="205" y="97"/>
                      <a:pt x="205" y="97"/>
                      <a:pt x="205" y="97"/>
                    </a:cubicBezTo>
                    <a:cubicBezTo>
                      <a:pt x="205" y="102"/>
                      <a:pt x="204" y="107"/>
                      <a:pt x="204" y="112"/>
                    </a:cubicBezTo>
                    <a:cubicBezTo>
                      <a:pt x="204" y="112"/>
                      <a:pt x="204" y="112"/>
                      <a:pt x="204" y="112"/>
                    </a:cubicBezTo>
                    <a:cubicBezTo>
                      <a:pt x="203" y="118"/>
                      <a:pt x="201" y="123"/>
                      <a:pt x="200" y="127"/>
                    </a:cubicBezTo>
                    <a:cubicBezTo>
                      <a:pt x="200" y="127"/>
                      <a:pt x="200" y="127"/>
                      <a:pt x="200" y="127"/>
                    </a:cubicBezTo>
                    <a:cubicBezTo>
                      <a:pt x="186" y="168"/>
                      <a:pt x="148" y="198"/>
                      <a:pt x="102" y="198"/>
                    </a:cubicBezTo>
                    <a:cubicBezTo>
                      <a:pt x="46" y="198"/>
                      <a:pt x="0" y="152"/>
                      <a:pt x="0" y="95"/>
                    </a:cubicBezTo>
                    <a:cubicBezTo>
                      <a:pt x="0" y="80"/>
                      <a:pt x="3" y="66"/>
                      <a:pt x="9" y="53"/>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Freeform 6">
                <a:extLst>
                  <a:ext uri="{FF2B5EF4-FFF2-40B4-BE49-F238E27FC236}">
                    <a16:creationId xmlns:a16="http://schemas.microsoft.com/office/drawing/2014/main" id="{252C2E3B-F3C3-4B0B-B3FA-4C244966489C}"/>
                  </a:ext>
                </a:extLst>
              </p:cNvPr>
              <p:cNvSpPr>
                <a:spLocks/>
              </p:cNvSpPr>
              <p:nvPr/>
            </p:nvSpPr>
            <p:spPr bwMode="auto">
              <a:xfrm>
                <a:off x="3384551" y="2205037"/>
                <a:ext cx="1895474" cy="1600200"/>
              </a:xfrm>
              <a:custGeom>
                <a:avLst/>
                <a:gdLst>
                  <a:gd name="T0" fmla="*/ 86 w 211"/>
                  <a:gd name="T1" fmla="*/ 160 h 178"/>
                  <a:gd name="T2" fmla="*/ 14 w 211"/>
                  <a:gd name="T3" fmla="*/ 55 h 178"/>
                  <a:gd name="T4" fmla="*/ 15 w 211"/>
                  <a:gd name="T5" fmla="*/ 53 h 178"/>
                  <a:gd name="T6" fmla="*/ 22 w 211"/>
                  <a:gd name="T7" fmla="*/ 40 h 178"/>
                  <a:gd name="T8" fmla="*/ 136 w 211"/>
                  <a:gd name="T9" fmla="*/ 16 h 178"/>
                  <a:gd name="T10" fmla="*/ 211 w 211"/>
                  <a:gd name="T11" fmla="*/ 97 h 178"/>
                  <a:gd name="T12" fmla="*/ 206 w 211"/>
                  <a:gd name="T13" fmla="*/ 127 h 178"/>
                  <a:gd name="T14" fmla="*/ 86 w 211"/>
                  <a:gd name="T15" fmla="*/ 160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178">
                    <a:moveTo>
                      <a:pt x="86" y="160"/>
                    </a:moveTo>
                    <a:cubicBezTo>
                      <a:pt x="33" y="142"/>
                      <a:pt x="0" y="94"/>
                      <a:pt x="14" y="55"/>
                    </a:cubicBezTo>
                    <a:cubicBezTo>
                      <a:pt x="14" y="54"/>
                      <a:pt x="15" y="53"/>
                      <a:pt x="15" y="53"/>
                    </a:cubicBezTo>
                    <a:cubicBezTo>
                      <a:pt x="17" y="48"/>
                      <a:pt x="19" y="44"/>
                      <a:pt x="22" y="40"/>
                    </a:cubicBezTo>
                    <a:cubicBezTo>
                      <a:pt x="43" y="11"/>
                      <a:pt x="90" y="0"/>
                      <a:pt x="136" y="16"/>
                    </a:cubicBezTo>
                    <a:cubicBezTo>
                      <a:pt x="179" y="31"/>
                      <a:pt x="208" y="64"/>
                      <a:pt x="211" y="97"/>
                    </a:cubicBezTo>
                    <a:cubicBezTo>
                      <a:pt x="211" y="107"/>
                      <a:pt x="209" y="118"/>
                      <a:pt x="206" y="127"/>
                    </a:cubicBezTo>
                    <a:cubicBezTo>
                      <a:pt x="189" y="163"/>
                      <a:pt x="137" y="178"/>
                      <a:pt x="86" y="16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nvGrpSpPr>
          <p:cNvPr id="15" name="Group 14">
            <a:extLst>
              <a:ext uri="{FF2B5EF4-FFF2-40B4-BE49-F238E27FC236}">
                <a16:creationId xmlns:a16="http://schemas.microsoft.com/office/drawing/2014/main" id="{752F55E6-6C0C-4194-8265-1BC6F1AA2AA4}"/>
              </a:ext>
            </a:extLst>
          </p:cNvPr>
          <p:cNvGrpSpPr/>
          <p:nvPr/>
        </p:nvGrpSpPr>
        <p:grpSpPr>
          <a:xfrm>
            <a:off x="4661512" y="3810910"/>
            <a:ext cx="2403739" cy="1831044"/>
            <a:chOff x="3070076" y="2205037"/>
            <a:chExt cx="2582860" cy="1967488"/>
          </a:xfrm>
        </p:grpSpPr>
        <p:sp>
          <p:nvSpPr>
            <p:cNvPr id="16" name="Oval 15">
              <a:extLst>
                <a:ext uri="{FF2B5EF4-FFF2-40B4-BE49-F238E27FC236}">
                  <a16:creationId xmlns:a16="http://schemas.microsoft.com/office/drawing/2014/main" id="{07F2AC02-022C-47BA-A805-1C96D0AD03C9}"/>
                </a:ext>
              </a:extLst>
            </p:cNvPr>
            <p:cNvSpPr/>
            <p:nvPr/>
          </p:nvSpPr>
          <p:spPr>
            <a:xfrm>
              <a:off x="3070076" y="3672840"/>
              <a:ext cx="2582860" cy="499685"/>
            </a:xfrm>
            <a:prstGeom prst="ellipse">
              <a:avLst/>
            </a:prstGeom>
            <a:gradFill flip="none" rotWithShape="1">
              <a:gsLst>
                <a:gs pos="25000">
                  <a:schemeClr val="tx1">
                    <a:lumMod val="90000"/>
                    <a:lumOff val="10000"/>
                    <a:alpha val="33000"/>
                  </a:schemeClr>
                </a:gs>
                <a:gs pos="84000">
                  <a:schemeClr val="bg1">
                    <a:lumMod val="0"/>
                    <a:lumOff val="100000"/>
                    <a:alpha val="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14400">
                <a:defRPr/>
              </a:pPr>
              <a:endParaRPr lang="en-US" sz="1800" kern="0">
                <a:solidFill>
                  <a:sysClr val="window" lastClr="FFFFFF"/>
                </a:solidFill>
                <a:latin typeface="Calibri"/>
              </a:endParaRPr>
            </a:p>
          </p:txBody>
        </p:sp>
        <p:grpSp>
          <p:nvGrpSpPr>
            <p:cNvPr id="17" name="Group 16">
              <a:extLst>
                <a:ext uri="{FF2B5EF4-FFF2-40B4-BE49-F238E27FC236}">
                  <a16:creationId xmlns:a16="http://schemas.microsoft.com/office/drawing/2014/main" id="{B1CB56A7-B9CA-4323-BFA6-DEB13EE5616F}"/>
                </a:ext>
              </a:extLst>
            </p:cNvPr>
            <p:cNvGrpSpPr/>
            <p:nvPr/>
          </p:nvGrpSpPr>
          <p:grpSpPr>
            <a:xfrm>
              <a:off x="3384551" y="2205037"/>
              <a:ext cx="1895474" cy="1779588"/>
              <a:chOff x="3384551" y="2205037"/>
              <a:chExt cx="1895474" cy="1779588"/>
            </a:xfrm>
          </p:grpSpPr>
          <p:sp>
            <p:nvSpPr>
              <p:cNvPr id="18" name="Freeform 5">
                <a:extLst>
                  <a:ext uri="{FF2B5EF4-FFF2-40B4-BE49-F238E27FC236}">
                    <a16:creationId xmlns:a16="http://schemas.microsoft.com/office/drawing/2014/main" id="{5C9B3989-B6C4-4BA0-83AC-C8E3655EF297}"/>
                  </a:ext>
                </a:extLst>
              </p:cNvPr>
              <p:cNvSpPr>
                <a:spLocks/>
              </p:cNvSpPr>
              <p:nvPr/>
            </p:nvSpPr>
            <p:spPr bwMode="auto">
              <a:xfrm>
                <a:off x="3438525" y="2205037"/>
                <a:ext cx="1841500" cy="1779588"/>
              </a:xfrm>
              <a:custGeom>
                <a:avLst/>
                <a:gdLst>
                  <a:gd name="T0" fmla="*/ 9 w 205"/>
                  <a:gd name="T1" fmla="*/ 53 h 198"/>
                  <a:gd name="T2" fmla="*/ 9 w 205"/>
                  <a:gd name="T3" fmla="*/ 53 h 198"/>
                  <a:gd name="T4" fmla="*/ 9 w 205"/>
                  <a:gd name="T5" fmla="*/ 52 h 198"/>
                  <a:gd name="T6" fmla="*/ 11 w 205"/>
                  <a:gd name="T7" fmla="*/ 47 h 198"/>
                  <a:gd name="T8" fmla="*/ 12 w 205"/>
                  <a:gd name="T9" fmla="*/ 46 h 198"/>
                  <a:gd name="T10" fmla="*/ 16 w 205"/>
                  <a:gd name="T11" fmla="*/ 40 h 198"/>
                  <a:gd name="T12" fmla="*/ 16 w 205"/>
                  <a:gd name="T13" fmla="*/ 40 h 198"/>
                  <a:gd name="T14" fmla="*/ 130 w 205"/>
                  <a:gd name="T15" fmla="*/ 16 h 198"/>
                  <a:gd name="T16" fmla="*/ 205 w 205"/>
                  <a:gd name="T17" fmla="*/ 97 h 198"/>
                  <a:gd name="T18" fmla="*/ 205 w 205"/>
                  <a:gd name="T19" fmla="*/ 97 h 198"/>
                  <a:gd name="T20" fmla="*/ 204 w 205"/>
                  <a:gd name="T21" fmla="*/ 112 h 198"/>
                  <a:gd name="T22" fmla="*/ 204 w 205"/>
                  <a:gd name="T23" fmla="*/ 112 h 198"/>
                  <a:gd name="T24" fmla="*/ 200 w 205"/>
                  <a:gd name="T25" fmla="*/ 127 h 198"/>
                  <a:gd name="T26" fmla="*/ 200 w 205"/>
                  <a:gd name="T27" fmla="*/ 127 h 198"/>
                  <a:gd name="T28" fmla="*/ 102 w 205"/>
                  <a:gd name="T29" fmla="*/ 198 h 198"/>
                  <a:gd name="T30" fmla="*/ 0 w 205"/>
                  <a:gd name="T31" fmla="*/ 95 h 198"/>
                  <a:gd name="T32" fmla="*/ 9 w 205"/>
                  <a:gd name="T33" fmla="*/ 5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198">
                    <a:moveTo>
                      <a:pt x="9" y="53"/>
                    </a:moveTo>
                    <a:cubicBezTo>
                      <a:pt x="9" y="53"/>
                      <a:pt x="9" y="53"/>
                      <a:pt x="9" y="53"/>
                    </a:cubicBezTo>
                    <a:cubicBezTo>
                      <a:pt x="9" y="53"/>
                      <a:pt x="9" y="52"/>
                      <a:pt x="9" y="52"/>
                    </a:cubicBezTo>
                    <a:cubicBezTo>
                      <a:pt x="10" y="51"/>
                      <a:pt x="11" y="49"/>
                      <a:pt x="11" y="47"/>
                    </a:cubicBezTo>
                    <a:cubicBezTo>
                      <a:pt x="12" y="47"/>
                      <a:pt x="12" y="46"/>
                      <a:pt x="12" y="46"/>
                    </a:cubicBezTo>
                    <a:cubicBezTo>
                      <a:pt x="13" y="44"/>
                      <a:pt x="15" y="42"/>
                      <a:pt x="16" y="40"/>
                    </a:cubicBezTo>
                    <a:cubicBezTo>
                      <a:pt x="16" y="40"/>
                      <a:pt x="16" y="40"/>
                      <a:pt x="16" y="40"/>
                    </a:cubicBezTo>
                    <a:cubicBezTo>
                      <a:pt x="37" y="11"/>
                      <a:pt x="84" y="0"/>
                      <a:pt x="130" y="16"/>
                    </a:cubicBezTo>
                    <a:cubicBezTo>
                      <a:pt x="173" y="31"/>
                      <a:pt x="202" y="64"/>
                      <a:pt x="205" y="97"/>
                    </a:cubicBezTo>
                    <a:cubicBezTo>
                      <a:pt x="205" y="97"/>
                      <a:pt x="205" y="97"/>
                      <a:pt x="205" y="97"/>
                    </a:cubicBezTo>
                    <a:cubicBezTo>
                      <a:pt x="205" y="102"/>
                      <a:pt x="204" y="107"/>
                      <a:pt x="204" y="112"/>
                    </a:cubicBezTo>
                    <a:cubicBezTo>
                      <a:pt x="204" y="112"/>
                      <a:pt x="204" y="112"/>
                      <a:pt x="204" y="112"/>
                    </a:cubicBezTo>
                    <a:cubicBezTo>
                      <a:pt x="203" y="118"/>
                      <a:pt x="201" y="123"/>
                      <a:pt x="200" y="127"/>
                    </a:cubicBezTo>
                    <a:cubicBezTo>
                      <a:pt x="200" y="127"/>
                      <a:pt x="200" y="127"/>
                      <a:pt x="200" y="127"/>
                    </a:cubicBezTo>
                    <a:cubicBezTo>
                      <a:pt x="186" y="168"/>
                      <a:pt x="148" y="198"/>
                      <a:pt x="102" y="198"/>
                    </a:cubicBezTo>
                    <a:cubicBezTo>
                      <a:pt x="46" y="198"/>
                      <a:pt x="0" y="152"/>
                      <a:pt x="0" y="95"/>
                    </a:cubicBezTo>
                    <a:cubicBezTo>
                      <a:pt x="0" y="80"/>
                      <a:pt x="3" y="66"/>
                      <a:pt x="9" y="53"/>
                    </a:cubicBez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6">
                <a:extLst>
                  <a:ext uri="{FF2B5EF4-FFF2-40B4-BE49-F238E27FC236}">
                    <a16:creationId xmlns:a16="http://schemas.microsoft.com/office/drawing/2014/main" id="{F82BD73D-2246-4306-97C8-85B26CB33567}"/>
                  </a:ext>
                </a:extLst>
              </p:cNvPr>
              <p:cNvSpPr>
                <a:spLocks/>
              </p:cNvSpPr>
              <p:nvPr/>
            </p:nvSpPr>
            <p:spPr bwMode="auto">
              <a:xfrm>
                <a:off x="3384551" y="2205037"/>
                <a:ext cx="1895474" cy="1600200"/>
              </a:xfrm>
              <a:custGeom>
                <a:avLst/>
                <a:gdLst>
                  <a:gd name="T0" fmla="*/ 86 w 211"/>
                  <a:gd name="T1" fmla="*/ 160 h 178"/>
                  <a:gd name="T2" fmla="*/ 14 w 211"/>
                  <a:gd name="T3" fmla="*/ 55 h 178"/>
                  <a:gd name="T4" fmla="*/ 15 w 211"/>
                  <a:gd name="T5" fmla="*/ 53 h 178"/>
                  <a:gd name="T6" fmla="*/ 22 w 211"/>
                  <a:gd name="T7" fmla="*/ 40 h 178"/>
                  <a:gd name="T8" fmla="*/ 136 w 211"/>
                  <a:gd name="T9" fmla="*/ 16 h 178"/>
                  <a:gd name="T10" fmla="*/ 211 w 211"/>
                  <a:gd name="T11" fmla="*/ 97 h 178"/>
                  <a:gd name="T12" fmla="*/ 206 w 211"/>
                  <a:gd name="T13" fmla="*/ 127 h 178"/>
                  <a:gd name="T14" fmla="*/ 86 w 211"/>
                  <a:gd name="T15" fmla="*/ 160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178">
                    <a:moveTo>
                      <a:pt x="86" y="160"/>
                    </a:moveTo>
                    <a:cubicBezTo>
                      <a:pt x="33" y="142"/>
                      <a:pt x="0" y="94"/>
                      <a:pt x="14" y="55"/>
                    </a:cubicBezTo>
                    <a:cubicBezTo>
                      <a:pt x="14" y="54"/>
                      <a:pt x="15" y="53"/>
                      <a:pt x="15" y="53"/>
                    </a:cubicBezTo>
                    <a:cubicBezTo>
                      <a:pt x="17" y="48"/>
                      <a:pt x="19" y="44"/>
                      <a:pt x="22" y="40"/>
                    </a:cubicBezTo>
                    <a:cubicBezTo>
                      <a:pt x="43" y="11"/>
                      <a:pt x="90" y="0"/>
                      <a:pt x="136" y="16"/>
                    </a:cubicBezTo>
                    <a:cubicBezTo>
                      <a:pt x="179" y="31"/>
                      <a:pt x="208" y="64"/>
                      <a:pt x="211" y="97"/>
                    </a:cubicBezTo>
                    <a:cubicBezTo>
                      <a:pt x="211" y="107"/>
                      <a:pt x="209" y="118"/>
                      <a:pt x="206" y="127"/>
                    </a:cubicBezTo>
                    <a:cubicBezTo>
                      <a:pt x="189" y="163"/>
                      <a:pt x="137" y="178"/>
                      <a:pt x="86" y="16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nvGrpSpPr>
          <p:cNvPr id="31" name="Group 30">
            <a:extLst>
              <a:ext uri="{FF2B5EF4-FFF2-40B4-BE49-F238E27FC236}">
                <a16:creationId xmlns:a16="http://schemas.microsoft.com/office/drawing/2014/main" id="{9CE5D0EF-4E83-44BE-9169-6F812DCE3714}"/>
              </a:ext>
            </a:extLst>
          </p:cNvPr>
          <p:cNvGrpSpPr/>
          <p:nvPr/>
        </p:nvGrpSpPr>
        <p:grpSpPr>
          <a:xfrm>
            <a:off x="5196241" y="1482036"/>
            <a:ext cx="2403739" cy="1831044"/>
            <a:chOff x="5084812" y="1469896"/>
            <a:chExt cx="2582860" cy="1967488"/>
          </a:xfrm>
        </p:grpSpPr>
        <p:sp>
          <p:nvSpPr>
            <p:cNvPr id="21" name="Oval 20">
              <a:extLst>
                <a:ext uri="{FF2B5EF4-FFF2-40B4-BE49-F238E27FC236}">
                  <a16:creationId xmlns:a16="http://schemas.microsoft.com/office/drawing/2014/main" id="{47D4D883-992C-45BD-BAFE-9D7C446C3023}"/>
                </a:ext>
              </a:extLst>
            </p:cNvPr>
            <p:cNvSpPr/>
            <p:nvPr/>
          </p:nvSpPr>
          <p:spPr>
            <a:xfrm>
              <a:off x="5084812" y="2937699"/>
              <a:ext cx="2582860" cy="499685"/>
            </a:xfrm>
            <a:prstGeom prst="ellipse">
              <a:avLst/>
            </a:prstGeom>
            <a:gradFill flip="none" rotWithShape="1">
              <a:gsLst>
                <a:gs pos="25000">
                  <a:schemeClr val="tx1">
                    <a:lumMod val="90000"/>
                    <a:lumOff val="10000"/>
                    <a:alpha val="33000"/>
                  </a:schemeClr>
                </a:gs>
                <a:gs pos="84000">
                  <a:schemeClr val="bg1">
                    <a:lumMod val="0"/>
                    <a:lumOff val="100000"/>
                    <a:alpha val="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14400">
                <a:defRPr/>
              </a:pPr>
              <a:endParaRPr lang="en-US" sz="1800" kern="0">
                <a:solidFill>
                  <a:sysClr val="window" lastClr="FFFFFF"/>
                </a:solidFill>
                <a:latin typeface="Calibri"/>
              </a:endParaRPr>
            </a:p>
          </p:txBody>
        </p:sp>
        <p:grpSp>
          <p:nvGrpSpPr>
            <p:cNvPr id="22" name="Group 21">
              <a:extLst>
                <a:ext uri="{FF2B5EF4-FFF2-40B4-BE49-F238E27FC236}">
                  <a16:creationId xmlns:a16="http://schemas.microsoft.com/office/drawing/2014/main" id="{657BD32F-2BCE-4AC0-8D92-65F1FB5C791C}"/>
                </a:ext>
              </a:extLst>
            </p:cNvPr>
            <p:cNvGrpSpPr/>
            <p:nvPr/>
          </p:nvGrpSpPr>
          <p:grpSpPr>
            <a:xfrm flipH="1">
              <a:off x="5399287" y="1469896"/>
              <a:ext cx="1895474" cy="1779588"/>
              <a:chOff x="3384551" y="2205037"/>
              <a:chExt cx="1895474" cy="1779588"/>
            </a:xfrm>
          </p:grpSpPr>
          <p:sp>
            <p:nvSpPr>
              <p:cNvPr id="23" name="Freeform 5">
                <a:extLst>
                  <a:ext uri="{FF2B5EF4-FFF2-40B4-BE49-F238E27FC236}">
                    <a16:creationId xmlns:a16="http://schemas.microsoft.com/office/drawing/2014/main" id="{3B2FA914-C57A-4D84-B338-17E839FDF561}"/>
                  </a:ext>
                </a:extLst>
              </p:cNvPr>
              <p:cNvSpPr>
                <a:spLocks/>
              </p:cNvSpPr>
              <p:nvPr/>
            </p:nvSpPr>
            <p:spPr bwMode="auto">
              <a:xfrm>
                <a:off x="3438525" y="2205037"/>
                <a:ext cx="1841500" cy="1779588"/>
              </a:xfrm>
              <a:custGeom>
                <a:avLst/>
                <a:gdLst>
                  <a:gd name="T0" fmla="*/ 9 w 205"/>
                  <a:gd name="T1" fmla="*/ 53 h 198"/>
                  <a:gd name="T2" fmla="*/ 9 w 205"/>
                  <a:gd name="T3" fmla="*/ 53 h 198"/>
                  <a:gd name="T4" fmla="*/ 9 w 205"/>
                  <a:gd name="T5" fmla="*/ 52 h 198"/>
                  <a:gd name="T6" fmla="*/ 11 w 205"/>
                  <a:gd name="T7" fmla="*/ 47 h 198"/>
                  <a:gd name="T8" fmla="*/ 12 w 205"/>
                  <a:gd name="T9" fmla="*/ 46 h 198"/>
                  <a:gd name="T10" fmla="*/ 16 w 205"/>
                  <a:gd name="T11" fmla="*/ 40 h 198"/>
                  <a:gd name="T12" fmla="*/ 16 w 205"/>
                  <a:gd name="T13" fmla="*/ 40 h 198"/>
                  <a:gd name="T14" fmla="*/ 130 w 205"/>
                  <a:gd name="T15" fmla="*/ 16 h 198"/>
                  <a:gd name="T16" fmla="*/ 205 w 205"/>
                  <a:gd name="T17" fmla="*/ 97 h 198"/>
                  <a:gd name="T18" fmla="*/ 205 w 205"/>
                  <a:gd name="T19" fmla="*/ 97 h 198"/>
                  <a:gd name="T20" fmla="*/ 204 w 205"/>
                  <a:gd name="T21" fmla="*/ 112 h 198"/>
                  <a:gd name="T22" fmla="*/ 204 w 205"/>
                  <a:gd name="T23" fmla="*/ 112 h 198"/>
                  <a:gd name="T24" fmla="*/ 200 w 205"/>
                  <a:gd name="T25" fmla="*/ 127 h 198"/>
                  <a:gd name="T26" fmla="*/ 200 w 205"/>
                  <a:gd name="T27" fmla="*/ 127 h 198"/>
                  <a:gd name="T28" fmla="*/ 102 w 205"/>
                  <a:gd name="T29" fmla="*/ 198 h 198"/>
                  <a:gd name="T30" fmla="*/ 0 w 205"/>
                  <a:gd name="T31" fmla="*/ 95 h 198"/>
                  <a:gd name="T32" fmla="*/ 9 w 205"/>
                  <a:gd name="T33" fmla="*/ 5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198">
                    <a:moveTo>
                      <a:pt x="9" y="53"/>
                    </a:moveTo>
                    <a:cubicBezTo>
                      <a:pt x="9" y="53"/>
                      <a:pt x="9" y="53"/>
                      <a:pt x="9" y="53"/>
                    </a:cubicBezTo>
                    <a:cubicBezTo>
                      <a:pt x="9" y="53"/>
                      <a:pt x="9" y="52"/>
                      <a:pt x="9" y="52"/>
                    </a:cubicBezTo>
                    <a:cubicBezTo>
                      <a:pt x="10" y="51"/>
                      <a:pt x="11" y="49"/>
                      <a:pt x="11" y="47"/>
                    </a:cubicBezTo>
                    <a:cubicBezTo>
                      <a:pt x="12" y="47"/>
                      <a:pt x="12" y="46"/>
                      <a:pt x="12" y="46"/>
                    </a:cubicBezTo>
                    <a:cubicBezTo>
                      <a:pt x="13" y="44"/>
                      <a:pt x="15" y="42"/>
                      <a:pt x="16" y="40"/>
                    </a:cubicBezTo>
                    <a:cubicBezTo>
                      <a:pt x="16" y="40"/>
                      <a:pt x="16" y="40"/>
                      <a:pt x="16" y="40"/>
                    </a:cubicBezTo>
                    <a:cubicBezTo>
                      <a:pt x="37" y="11"/>
                      <a:pt x="84" y="0"/>
                      <a:pt x="130" y="16"/>
                    </a:cubicBezTo>
                    <a:cubicBezTo>
                      <a:pt x="173" y="31"/>
                      <a:pt x="202" y="64"/>
                      <a:pt x="205" y="97"/>
                    </a:cubicBezTo>
                    <a:cubicBezTo>
                      <a:pt x="205" y="97"/>
                      <a:pt x="205" y="97"/>
                      <a:pt x="205" y="97"/>
                    </a:cubicBezTo>
                    <a:cubicBezTo>
                      <a:pt x="205" y="102"/>
                      <a:pt x="204" y="107"/>
                      <a:pt x="204" y="112"/>
                    </a:cubicBezTo>
                    <a:cubicBezTo>
                      <a:pt x="204" y="112"/>
                      <a:pt x="204" y="112"/>
                      <a:pt x="204" y="112"/>
                    </a:cubicBezTo>
                    <a:cubicBezTo>
                      <a:pt x="203" y="118"/>
                      <a:pt x="201" y="123"/>
                      <a:pt x="200" y="127"/>
                    </a:cubicBezTo>
                    <a:cubicBezTo>
                      <a:pt x="200" y="127"/>
                      <a:pt x="200" y="127"/>
                      <a:pt x="200" y="127"/>
                    </a:cubicBezTo>
                    <a:cubicBezTo>
                      <a:pt x="186" y="168"/>
                      <a:pt x="148" y="198"/>
                      <a:pt x="102" y="198"/>
                    </a:cubicBezTo>
                    <a:cubicBezTo>
                      <a:pt x="46" y="198"/>
                      <a:pt x="0" y="152"/>
                      <a:pt x="0" y="95"/>
                    </a:cubicBezTo>
                    <a:cubicBezTo>
                      <a:pt x="0" y="80"/>
                      <a:pt x="3" y="66"/>
                      <a:pt x="9" y="53"/>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6">
                <a:extLst>
                  <a:ext uri="{FF2B5EF4-FFF2-40B4-BE49-F238E27FC236}">
                    <a16:creationId xmlns:a16="http://schemas.microsoft.com/office/drawing/2014/main" id="{357E545C-F1E4-472E-8DB1-54A15303BF98}"/>
                  </a:ext>
                </a:extLst>
              </p:cNvPr>
              <p:cNvSpPr>
                <a:spLocks/>
              </p:cNvSpPr>
              <p:nvPr/>
            </p:nvSpPr>
            <p:spPr bwMode="auto">
              <a:xfrm>
                <a:off x="3384551" y="2205037"/>
                <a:ext cx="1895474" cy="1600200"/>
              </a:xfrm>
              <a:custGeom>
                <a:avLst/>
                <a:gdLst>
                  <a:gd name="T0" fmla="*/ 86 w 211"/>
                  <a:gd name="T1" fmla="*/ 160 h 178"/>
                  <a:gd name="T2" fmla="*/ 14 w 211"/>
                  <a:gd name="T3" fmla="*/ 55 h 178"/>
                  <a:gd name="T4" fmla="*/ 15 w 211"/>
                  <a:gd name="T5" fmla="*/ 53 h 178"/>
                  <a:gd name="T6" fmla="*/ 22 w 211"/>
                  <a:gd name="T7" fmla="*/ 40 h 178"/>
                  <a:gd name="T8" fmla="*/ 136 w 211"/>
                  <a:gd name="T9" fmla="*/ 16 h 178"/>
                  <a:gd name="T10" fmla="*/ 211 w 211"/>
                  <a:gd name="T11" fmla="*/ 97 h 178"/>
                  <a:gd name="T12" fmla="*/ 206 w 211"/>
                  <a:gd name="T13" fmla="*/ 127 h 178"/>
                  <a:gd name="T14" fmla="*/ 86 w 211"/>
                  <a:gd name="T15" fmla="*/ 160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178">
                    <a:moveTo>
                      <a:pt x="86" y="160"/>
                    </a:moveTo>
                    <a:cubicBezTo>
                      <a:pt x="33" y="142"/>
                      <a:pt x="0" y="94"/>
                      <a:pt x="14" y="55"/>
                    </a:cubicBezTo>
                    <a:cubicBezTo>
                      <a:pt x="14" y="54"/>
                      <a:pt x="15" y="53"/>
                      <a:pt x="15" y="53"/>
                    </a:cubicBezTo>
                    <a:cubicBezTo>
                      <a:pt x="17" y="48"/>
                      <a:pt x="19" y="44"/>
                      <a:pt x="22" y="40"/>
                    </a:cubicBezTo>
                    <a:cubicBezTo>
                      <a:pt x="43" y="11"/>
                      <a:pt x="90" y="0"/>
                      <a:pt x="136" y="16"/>
                    </a:cubicBezTo>
                    <a:cubicBezTo>
                      <a:pt x="179" y="31"/>
                      <a:pt x="208" y="64"/>
                      <a:pt x="211" y="97"/>
                    </a:cubicBezTo>
                    <a:cubicBezTo>
                      <a:pt x="211" y="107"/>
                      <a:pt x="209" y="118"/>
                      <a:pt x="206" y="127"/>
                    </a:cubicBezTo>
                    <a:cubicBezTo>
                      <a:pt x="189" y="163"/>
                      <a:pt x="137" y="178"/>
                      <a:pt x="86" y="16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30" name="Group 29">
            <a:extLst>
              <a:ext uri="{FF2B5EF4-FFF2-40B4-BE49-F238E27FC236}">
                <a16:creationId xmlns:a16="http://schemas.microsoft.com/office/drawing/2014/main" id="{0E0DF30F-0197-4BFF-BCEA-5228A8958389}"/>
              </a:ext>
            </a:extLst>
          </p:cNvPr>
          <p:cNvGrpSpPr/>
          <p:nvPr/>
        </p:nvGrpSpPr>
        <p:grpSpPr>
          <a:xfrm>
            <a:off x="6460496" y="2970206"/>
            <a:ext cx="2403739" cy="1831044"/>
            <a:chOff x="6822172" y="3268216"/>
            <a:chExt cx="2582860" cy="1967488"/>
          </a:xfrm>
        </p:grpSpPr>
        <p:sp>
          <p:nvSpPr>
            <p:cNvPr id="26" name="Oval 25">
              <a:extLst>
                <a:ext uri="{FF2B5EF4-FFF2-40B4-BE49-F238E27FC236}">
                  <a16:creationId xmlns:a16="http://schemas.microsoft.com/office/drawing/2014/main" id="{19F70DCE-5874-4DC7-B145-68B28F312F93}"/>
                </a:ext>
              </a:extLst>
            </p:cNvPr>
            <p:cNvSpPr/>
            <p:nvPr/>
          </p:nvSpPr>
          <p:spPr>
            <a:xfrm>
              <a:off x="6822172" y="4736019"/>
              <a:ext cx="2582860" cy="499685"/>
            </a:xfrm>
            <a:prstGeom prst="ellipse">
              <a:avLst/>
            </a:prstGeom>
            <a:gradFill flip="none" rotWithShape="1">
              <a:gsLst>
                <a:gs pos="25000">
                  <a:schemeClr val="tx1">
                    <a:lumMod val="90000"/>
                    <a:lumOff val="10000"/>
                    <a:alpha val="33000"/>
                  </a:schemeClr>
                </a:gs>
                <a:gs pos="84000">
                  <a:schemeClr val="bg1">
                    <a:lumMod val="0"/>
                    <a:lumOff val="100000"/>
                    <a:alpha val="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14400">
                <a:defRPr/>
              </a:pPr>
              <a:endParaRPr lang="en-US" sz="1800" kern="0">
                <a:solidFill>
                  <a:sysClr val="window" lastClr="FFFFFF"/>
                </a:solidFill>
                <a:latin typeface="Calibri"/>
              </a:endParaRPr>
            </a:p>
          </p:txBody>
        </p:sp>
        <p:grpSp>
          <p:nvGrpSpPr>
            <p:cNvPr id="27" name="Group 26">
              <a:extLst>
                <a:ext uri="{FF2B5EF4-FFF2-40B4-BE49-F238E27FC236}">
                  <a16:creationId xmlns:a16="http://schemas.microsoft.com/office/drawing/2014/main" id="{DF2E6FD8-046C-4A6D-BB7A-F68501CBD1F7}"/>
                </a:ext>
              </a:extLst>
            </p:cNvPr>
            <p:cNvGrpSpPr/>
            <p:nvPr/>
          </p:nvGrpSpPr>
          <p:grpSpPr>
            <a:xfrm flipH="1">
              <a:off x="7136647" y="3268216"/>
              <a:ext cx="1895474" cy="1779588"/>
              <a:chOff x="3384551" y="2205037"/>
              <a:chExt cx="1895474" cy="1779588"/>
            </a:xfrm>
          </p:grpSpPr>
          <p:sp>
            <p:nvSpPr>
              <p:cNvPr id="28" name="Freeform 5">
                <a:extLst>
                  <a:ext uri="{FF2B5EF4-FFF2-40B4-BE49-F238E27FC236}">
                    <a16:creationId xmlns:a16="http://schemas.microsoft.com/office/drawing/2014/main" id="{F626503B-D90E-4837-8233-E1A2C3D2E916}"/>
                  </a:ext>
                </a:extLst>
              </p:cNvPr>
              <p:cNvSpPr>
                <a:spLocks/>
              </p:cNvSpPr>
              <p:nvPr/>
            </p:nvSpPr>
            <p:spPr bwMode="auto">
              <a:xfrm>
                <a:off x="3438525" y="2205037"/>
                <a:ext cx="1841500" cy="1779588"/>
              </a:xfrm>
              <a:custGeom>
                <a:avLst/>
                <a:gdLst>
                  <a:gd name="T0" fmla="*/ 9 w 205"/>
                  <a:gd name="T1" fmla="*/ 53 h 198"/>
                  <a:gd name="T2" fmla="*/ 9 w 205"/>
                  <a:gd name="T3" fmla="*/ 53 h 198"/>
                  <a:gd name="T4" fmla="*/ 9 w 205"/>
                  <a:gd name="T5" fmla="*/ 52 h 198"/>
                  <a:gd name="T6" fmla="*/ 11 w 205"/>
                  <a:gd name="T7" fmla="*/ 47 h 198"/>
                  <a:gd name="T8" fmla="*/ 12 w 205"/>
                  <a:gd name="T9" fmla="*/ 46 h 198"/>
                  <a:gd name="T10" fmla="*/ 16 w 205"/>
                  <a:gd name="T11" fmla="*/ 40 h 198"/>
                  <a:gd name="T12" fmla="*/ 16 w 205"/>
                  <a:gd name="T13" fmla="*/ 40 h 198"/>
                  <a:gd name="T14" fmla="*/ 130 w 205"/>
                  <a:gd name="T15" fmla="*/ 16 h 198"/>
                  <a:gd name="T16" fmla="*/ 205 w 205"/>
                  <a:gd name="T17" fmla="*/ 97 h 198"/>
                  <a:gd name="T18" fmla="*/ 205 w 205"/>
                  <a:gd name="T19" fmla="*/ 97 h 198"/>
                  <a:gd name="T20" fmla="*/ 204 w 205"/>
                  <a:gd name="T21" fmla="*/ 112 h 198"/>
                  <a:gd name="T22" fmla="*/ 204 w 205"/>
                  <a:gd name="T23" fmla="*/ 112 h 198"/>
                  <a:gd name="T24" fmla="*/ 200 w 205"/>
                  <a:gd name="T25" fmla="*/ 127 h 198"/>
                  <a:gd name="T26" fmla="*/ 200 w 205"/>
                  <a:gd name="T27" fmla="*/ 127 h 198"/>
                  <a:gd name="T28" fmla="*/ 102 w 205"/>
                  <a:gd name="T29" fmla="*/ 198 h 198"/>
                  <a:gd name="T30" fmla="*/ 0 w 205"/>
                  <a:gd name="T31" fmla="*/ 95 h 198"/>
                  <a:gd name="T32" fmla="*/ 9 w 205"/>
                  <a:gd name="T33" fmla="*/ 5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198">
                    <a:moveTo>
                      <a:pt x="9" y="53"/>
                    </a:moveTo>
                    <a:cubicBezTo>
                      <a:pt x="9" y="53"/>
                      <a:pt x="9" y="53"/>
                      <a:pt x="9" y="53"/>
                    </a:cubicBezTo>
                    <a:cubicBezTo>
                      <a:pt x="9" y="53"/>
                      <a:pt x="9" y="52"/>
                      <a:pt x="9" y="52"/>
                    </a:cubicBezTo>
                    <a:cubicBezTo>
                      <a:pt x="10" y="51"/>
                      <a:pt x="11" y="49"/>
                      <a:pt x="11" y="47"/>
                    </a:cubicBezTo>
                    <a:cubicBezTo>
                      <a:pt x="12" y="47"/>
                      <a:pt x="12" y="46"/>
                      <a:pt x="12" y="46"/>
                    </a:cubicBezTo>
                    <a:cubicBezTo>
                      <a:pt x="13" y="44"/>
                      <a:pt x="15" y="42"/>
                      <a:pt x="16" y="40"/>
                    </a:cubicBezTo>
                    <a:cubicBezTo>
                      <a:pt x="16" y="40"/>
                      <a:pt x="16" y="40"/>
                      <a:pt x="16" y="40"/>
                    </a:cubicBezTo>
                    <a:cubicBezTo>
                      <a:pt x="37" y="11"/>
                      <a:pt x="84" y="0"/>
                      <a:pt x="130" y="16"/>
                    </a:cubicBezTo>
                    <a:cubicBezTo>
                      <a:pt x="173" y="31"/>
                      <a:pt x="202" y="64"/>
                      <a:pt x="205" y="97"/>
                    </a:cubicBezTo>
                    <a:cubicBezTo>
                      <a:pt x="205" y="97"/>
                      <a:pt x="205" y="97"/>
                      <a:pt x="205" y="97"/>
                    </a:cubicBezTo>
                    <a:cubicBezTo>
                      <a:pt x="205" y="102"/>
                      <a:pt x="204" y="107"/>
                      <a:pt x="204" y="112"/>
                    </a:cubicBezTo>
                    <a:cubicBezTo>
                      <a:pt x="204" y="112"/>
                      <a:pt x="204" y="112"/>
                      <a:pt x="204" y="112"/>
                    </a:cubicBezTo>
                    <a:cubicBezTo>
                      <a:pt x="203" y="118"/>
                      <a:pt x="201" y="123"/>
                      <a:pt x="200" y="127"/>
                    </a:cubicBezTo>
                    <a:cubicBezTo>
                      <a:pt x="200" y="127"/>
                      <a:pt x="200" y="127"/>
                      <a:pt x="200" y="127"/>
                    </a:cubicBezTo>
                    <a:cubicBezTo>
                      <a:pt x="186" y="168"/>
                      <a:pt x="148" y="198"/>
                      <a:pt x="102" y="198"/>
                    </a:cubicBezTo>
                    <a:cubicBezTo>
                      <a:pt x="46" y="198"/>
                      <a:pt x="0" y="152"/>
                      <a:pt x="0" y="95"/>
                    </a:cubicBezTo>
                    <a:cubicBezTo>
                      <a:pt x="0" y="80"/>
                      <a:pt x="3" y="66"/>
                      <a:pt x="9" y="53"/>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6">
                <a:extLst>
                  <a:ext uri="{FF2B5EF4-FFF2-40B4-BE49-F238E27FC236}">
                    <a16:creationId xmlns:a16="http://schemas.microsoft.com/office/drawing/2014/main" id="{DF7247C4-6200-45DB-8EB3-9E45525D4634}"/>
                  </a:ext>
                </a:extLst>
              </p:cNvPr>
              <p:cNvSpPr>
                <a:spLocks/>
              </p:cNvSpPr>
              <p:nvPr/>
            </p:nvSpPr>
            <p:spPr bwMode="auto">
              <a:xfrm>
                <a:off x="3384551" y="2205037"/>
                <a:ext cx="1895474" cy="1600200"/>
              </a:xfrm>
              <a:custGeom>
                <a:avLst/>
                <a:gdLst>
                  <a:gd name="T0" fmla="*/ 86 w 211"/>
                  <a:gd name="T1" fmla="*/ 160 h 178"/>
                  <a:gd name="T2" fmla="*/ 14 w 211"/>
                  <a:gd name="T3" fmla="*/ 55 h 178"/>
                  <a:gd name="T4" fmla="*/ 15 w 211"/>
                  <a:gd name="T5" fmla="*/ 53 h 178"/>
                  <a:gd name="T6" fmla="*/ 22 w 211"/>
                  <a:gd name="T7" fmla="*/ 40 h 178"/>
                  <a:gd name="T8" fmla="*/ 136 w 211"/>
                  <a:gd name="T9" fmla="*/ 16 h 178"/>
                  <a:gd name="T10" fmla="*/ 211 w 211"/>
                  <a:gd name="T11" fmla="*/ 97 h 178"/>
                  <a:gd name="T12" fmla="*/ 206 w 211"/>
                  <a:gd name="T13" fmla="*/ 127 h 178"/>
                  <a:gd name="T14" fmla="*/ 86 w 211"/>
                  <a:gd name="T15" fmla="*/ 160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178">
                    <a:moveTo>
                      <a:pt x="86" y="160"/>
                    </a:moveTo>
                    <a:cubicBezTo>
                      <a:pt x="33" y="142"/>
                      <a:pt x="0" y="94"/>
                      <a:pt x="14" y="55"/>
                    </a:cubicBezTo>
                    <a:cubicBezTo>
                      <a:pt x="14" y="54"/>
                      <a:pt x="15" y="53"/>
                      <a:pt x="15" y="53"/>
                    </a:cubicBezTo>
                    <a:cubicBezTo>
                      <a:pt x="17" y="48"/>
                      <a:pt x="19" y="44"/>
                      <a:pt x="22" y="40"/>
                    </a:cubicBezTo>
                    <a:cubicBezTo>
                      <a:pt x="43" y="11"/>
                      <a:pt x="90" y="0"/>
                      <a:pt x="136" y="16"/>
                    </a:cubicBezTo>
                    <a:cubicBezTo>
                      <a:pt x="179" y="31"/>
                      <a:pt x="208" y="64"/>
                      <a:pt x="211" y="97"/>
                    </a:cubicBezTo>
                    <a:cubicBezTo>
                      <a:pt x="211" y="107"/>
                      <a:pt x="209" y="118"/>
                      <a:pt x="206" y="127"/>
                    </a:cubicBezTo>
                    <a:cubicBezTo>
                      <a:pt x="189" y="163"/>
                      <a:pt x="137" y="178"/>
                      <a:pt x="86" y="16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sp>
        <p:nvSpPr>
          <p:cNvPr id="34" name="TextBox 33">
            <a:extLst>
              <a:ext uri="{FF2B5EF4-FFF2-40B4-BE49-F238E27FC236}">
                <a16:creationId xmlns:a16="http://schemas.microsoft.com/office/drawing/2014/main" id="{9A0D8AA8-A1BF-44E5-A1AD-6DB2AB00B557}"/>
              </a:ext>
            </a:extLst>
          </p:cNvPr>
          <p:cNvSpPr txBox="1"/>
          <p:nvPr/>
        </p:nvSpPr>
        <p:spPr>
          <a:xfrm>
            <a:off x="8785804" y="3429000"/>
            <a:ext cx="2952328" cy="830997"/>
          </a:xfrm>
          <a:prstGeom prst="rect">
            <a:avLst/>
          </a:prstGeom>
          <a:noFill/>
        </p:spPr>
        <p:txBody>
          <a:bodyPr wrap="square" rtlCol="0">
            <a:spAutoFit/>
          </a:bodyPr>
          <a:lstStyle/>
          <a:p>
            <a:r>
              <a:rPr lang="en-MY" sz="2400" dirty="0">
                <a:solidFill>
                  <a:prstClr val="black"/>
                </a:solidFill>
                <a:latin typeface="Times New Roman" panose="02020603050405020304" pitchFamily="18" charset="0"/>
                <a:cs typeface="Times New Roman" panose="02020603050405020304" pitchFamily="18" charset="0"/>
              </a:rPr>
              <a:t>Medium for monetary policy transmission</a:t>
            </a:r>
            <a:endParaRPr lang="en-US" sz="1600" kern="0" dirty="0">
              <a:solidFill>
                <a:schemeClr val="tx1">
                  <a:lumMod val="50000"/>
                  <a:lumOff val="50000"/>
                </a:schemeClr>
              </a:solidFill>
              <a:latin typeface="Arial" pitchFamily="34" charset="0"/>
              <a:cs typeface="Arial" pitchFamily="34" charset="0"/>
            </a:endParaRPr>
          </a:p>
        </p:txBody>
      </p:sp>
      <p:sp>
        <p:nvSpPr>
          <p:cNvPr id="37" name="TextBox 36">
            <a:extLst>
              <a:ext uri="{FF2B5EF4-FFF2-40B4-BE49-F238E27FC236}">
                <a16:creationId xmlns:a16="http://schemas.microsoft.com/office/drawing/2014/main" id="{1D51F8F2-23C9-4AB6-B398-7618BD766C43}"/>
              </a:ext>
            </a:extLst>
          </p:cNvPr>
          <p:cNvSpPr txBox="1"/>
          <p:nvPr/>
        </p:nvSpPr>
        <p:spPr>
          <a:xfrm>
            <a:off x="1644722" y="4596704"/>
            <a:ext cx="2952328" cy="830997"/>
          </a:xfrm>
          <a:prstGeom prst="rect">
            <a:avLst/>
          </a:prstGeom>
          <a:noFill/>
        </p:spPr>
        <p:txBody>
          <a:bodyPr wrap="square" rtlCol="0">
            <a:spAutoFit/>
          </a:bodyPr>
          <a:lstStyle/>
          <a:p>
            <a:pPr algn="r"/>
            <a:r>
              <a:rPr lang="en-MY" sz="2400" dirty="0">
                <a:solidFill>
                  <a:prstClr val="black"/>
                </a:solidFill>
                <a:latin typeface="Times New Roman" panose="02020603050405020304" pitchFamily="18" charset="0"/>
                <a:cs typeface="Times New Roman" panose="02020603050405020304" pitchFamily="18" charset="0"/>
              </a:rPr>
              <a:t>Providing the payments system</a:t>
            </a:r>
            <a:r>
              <a:rPr lang="en-US" sz="1600" kern="0" dirty="0">
                <a:solidFill>
                  <a:schemeClr val="tx1">
                    <a:lumMod val="50000"/>
                    <a:lumOff val="50000"/>
                  </a:schemeClr>
                </a:solidFill>
                <a:latin typeface="Arial" pitchFamily="34" charset="0"/>
                <a:cs typeface="Arial" pitchFamily="34" charset="0"/>
              </a:rPr>
              <a:t> </a:t>
            </a:r>
          </a:p>
        </p:txBody>
      </p:sp>
      <p:sp>
        <p:nvSpPr>
          <p:cNvPr id="40" name="TextBox 39">
            <a:extLst>
              <a:ext uri="{FF2B5EF4-FFF2-40B4-BE49-F238E27FC236}">
                <a16:creationId xmlns:a16="http://schemas.microsoft.com/office/drawing/2014/main" id="{A149216E-92C0-42CD-8D0F-D879E47CFA5E}"/>
              </a:ext>
            </a:extLst>
          </p:cNvPr>
          <p:cNvSpPr txBox="1"/>
          <p:nvPr/>
        </p:nvSpPr>
        <p:spPr>
          <a:xfrm>
            <a:off x="466757" y="2407471"/>
            <a:ext cx="2952328" cy="1200329"/>
          </a:xfrm>
          <a:prstGeom prst="rect">
            <a:avLst/>
          </a:prstGeom>
          <a:noFill/>
        </p:spPr>
        <p:txBody>
          <a:bodyPr wrap="square" rtlCol="0">
            <a:spAutoFit/>
          </a:bodyPr>
          <a:lstStyle/>
          <a:p>
            <a:pPr algn="r"/>
            <a:r>
              <a:rPr lang="en-MY" sz="2400" dirty="0">
                <a:solidFill>
                  <a:prstClr val="black"/>
                </a:solidFill>
                <a:latin typeface="Times New Roman" panose="02020603050405020304" pitchFamily="18" charset="0"/>
                <a:cs typeface="Times New Roman" panose="02020603050405020304" pitchFamily="18" charset="0"/>
              </a:rPr>
              <a:t>Intermediation, between surplus and deficit units.</a:t>
            </a:r>
            <a:r>
              <a:rPr lang="en-US" sz="1600" kern="0" dirty="0">
                <a:solidFill>
                  <a:schemeClr val="tx1">
                    <a:lumMod val="50000"/>
                    <a:lumOff val="50000"/>
                  </a:schemeClr>
                </a:solidFill>
                <a:latin typeface="Arial" pitchFamily="34" charset="0"/>
                <a:cs typeface="Arial" pitchFamily="34" charset="0"/>
              </a:rPr>
              <a:t> </a:t>
            </a:r>
          </a:p>
        </p:txBody>
      </p:sp>
      <p:grpSp>
        <p:nvGrpSpPr>
          <p:cNvPr id="64" name="Group 63">
            <a:extLst>
              <a:ext uri="{FF2B5EF4-FFF2-40B4-BE49-F238E27FC236}">
                <a16:creationId xmlns:a16="http://schemas.microsoft.com/office/drawing/2014/main" id="{B6794962-5423-49E3-A5C2-1E9AA7BCADEA}"/>
              </a:ext>
            </a:extLst>
          </p:cNvPr>
          <p:cNvGrpSpPr/>
          <p:nvPr/>
        </p:nvGrpSpPr>
        <p:grpSpPr>
          <a:xfrm>
            <a:off x="7266114" y="3435238"/>
            <a:ext cx="542002" cy="451928"/>
            <a:chOff x="-1727200" y="4176713"/>
            <a:chExt cx="4967288" cy="4141787"/>
          </a:xfrm>
          <a:solidFill>
            <a:schemeClr val="bg1"/>
          </a:solidFill>
        </p:grpSpPr>
        <p:sp>
          <p:nvSpPr>
            <p:cNvPr id="47" name="Freeform 10">
              <a:extLst>
                <a:ext uri="{FF2B5EF4-FFF2-40B4-BE49-F238E27FC236}">
                  <a16:creationId xmlns:a16="http://schemas.microsoft.com/office/drawing/2014/main" id="{63338FDF-69C8-45A4-8589-7AE799FEA3DD}"/>
                </a:ext>
              </a:extLst>
            </p:cNvPr>
            <p:cNvSpPr>
              <a:spLocks noEditPoints="1"/>
            </p:cNvSpPr>
            <p:nvPr/>
          </p:nvSpPr>
          <p:spPr bwMode="auto">
            <a:xfrm>
              <a:off x="-1727200" y="4176713"/>
              <a:ext cx="4967288" cy="2071688"/>
            </a:xfrm>
            <a:custGeom>
              <a:avLst/>
              <a:gdLst>
                <a:gd name="T0" fmla="*/ 1502 w 1638"/>
                <a:gd name="T1" fmla="*/ 205 h 683"/>
                <a:gd name="T2" fmla="*/ 1161 w 1638"/>
                <a:gd name="T3" fmla="*/ 205 h 683"/>
                <a:gd name="T4" fmla="*/ 1161 w 1638"/>
                <a:gd name="T5" fmla="*/ 137 h 683"/>
                <a:gd name="T6" fmla="*/ 1024 w 1638"/>
                <a:gd name="T7" fmla="*/ 0 h 683"/>
                <a:gd name="T8" fmla="*/ 614 w 1638"/>
                <a:gd name="T9" fmla="*/ 0 h 683"/>
                <a:gd name="T10" fmla="*/ 478 w 1638"/>
                <a:gd name="T11" fmla="*/ 137 h 683"/>
                <a:gd name="T12" fmla="*/ 478 w 1638"/>
                <a:gd name="T13" fmla="*/ 205 h 683"/>
                <a:gd name="T14" fmla="*/ 137 w 1638"/>
                <a:gd name="T15" fmla="*/ 205 h 683"/>
                <a:gd name="T16" fmla="*/ 0 w 1638"/>
                <a:gd name="T17" fmla="*/ 341 h 683"/>
                <a:gd name="T18" fmla="*/ 0 w 1638"/>
                <a:gd name="T19" fmla="*/ 546 h 683"/>
                <a:gd name="T20" fmla="*/ 137 w 1638"/>
                <a:gd name="T21" fmla="*/ 683 h 683"/>
                <a:gd name="T22" fmla="*/ 683 w 1638"/>
                <a:gd name="T23" fmla="*/ 683 h 683"/>
                <a:gd name="T24" fmla="*/ 683 w 1638"/>
                <a:gd name="T25" fmla="*/ 649 h 683"/>
                <a:gd name="T26" fmla="*/ 717 w 1638"/>
                <a:gd name="T27" fmla="*/ 614 h 683"/>
                <a:gd name="T28" fmla="*/ 922 w 1638"/>
                <a:gd name="T29" fmla="*/ 614 h 683"/>
                <a:gd name="T30" fmla="*/ 956 w 1638"/>
                <a:gd name="T31" fmla="*/ 649 h 683"/>
                <a:gd name="T32" fmla="*/ 956 w 1638"/>
                <a:gd name="T33" fmla="*/ 683 h 683"/>
                <a:gd name="T34" fmla="*/ 1502 w 1638"/>
                <a:gd name="T35" fmla="*/ 683 h 683"/>
                <a:gd name="T36" fmla="*/ 1638 w 1638"/>
                <a:gd name="T37" fmla="*/ 546 h 683"/>
                <a:gd name="T38" fmla="*/ 1638 w 1638"/>
                <a:gd name="T39" fmla="*/ 341 h 683"/>
                <a:gd name="T40" fmla="*/ 1502 w 1638"/>
                <a:gd name="T41" fmla="*/ 205 h 683"/>
                <a:gd name="T42" fmla="*/ 1024 w 1638"/>
                <a:gd name="T43" fmla="*/ 205 h 683"/>
                <a:gd name="T44" fmla="*/ 614 w 1638"/>
                <a:gd name="T45" fmla="*/ 205 h 683"/>
                <a:gd name="T46" fmla="*/ 614 w 1638"/>
                <a:gd name="T47" fmla="*/ 137 h 683"/>
                <a:gd name="T48" fmla="*/ 1024 w 1638"/>
                <a:gd name="T49" fmla="*/ 137 h 683"/>
                <a:gd name="T50" fmla="*/ 1024 w 1638"/>
                <a:gd name="T51" fmla="*/ 20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8" h="683">
                  <a:moveTo>
                    <a:pt x="1502" y="205"/>
                  </a:moveTo>
                  <a:cubicBezTo>
                    <a:pt x="1161" y="205"/>
                    <a:pt x="1161" y="205"/>
                    <a:pt x="1161" y="205"/>
                  </a:cubicBezTo>
                  <a:cubicBezTo>
                    <a:pt x="1161" y="137"/>
                    <a:pt x="1161" y="137"/>
                    <a:pt x="1161" y="137"/>
                  </a:cubicBezTo>
                  <a:cubicBezTo>
                    <a:pt x="1161" y="61"/>
                    <a:pt x="1099" y="0"/>
                    <a:pt x="1024" y="0"/>
                  </a:cubicBezTo>
                  <a:cubicBezTo>
                    <a:pt x="614" y="0"/>
                    <a:pt x="614" y="0"/>
                    <a:pt x="614" y="0"/>
                  </a:cubicBezTo>
                  <a:cubicBezTo>
                    <a:pt x="539" y="0"/>
                    <a:pt x="478" y="61"/>
                    <a:pt x="478" y="137"/>
                  </a:cubicBezTo>
                  <a:cubicBezTo>
                    <a:pt x="478" y="205"/>
                    <a:pt x="478" y="205"/>
                    <a:pt x="478" y="205"/>
                  </a:cubicBezTo>
                  <a:cubicBezTo>
                    <a:pt x="137" y="205"/>
                    <a:pt x="137" y="205"/>
                    <a:pt x="137" y="205"/>
                  </a:cubicBezTo>
                  <a:cubicBezTo>
                    <a:pt x="61" y="205"/>
                    <a:pt x="0" y="266"/>
                    <a:pt x="0" y="341"/>
                  </a:cubicBezTo>
                  <a:cubicBezTo>
                    <a:pt x="0" y="546"/>
                    <a:pt x="0" y="546"/>
                    <a:pt x="0" y="546"/>
                  </a:cubicBezTo>
                  <a:cubicBezTo>
                    <a:pt x="0" y="621"/>
                    <a:pt x="61" y="683"/>
                    <a:pt x="137" y="683"/>
                  </a:cubicBezTo>
                  <a:cubicBezTo>
                    <a:pt x="683" y="683"/>
                    <a:pt x="683" y="683"/>
                    <a:pt x="683" y="683"/>
                  </a:cubicBezTo>
                  <a:cubicBezTo>
                    <a:pt x="683" y="649"/>
                    <a:pt x="683" y="649"/>
                    <a:pt x="683" y="649"/>
                  </a:cubicBezTo>
                  <a:cubicBezTo>
                    <a:pt x="683" y="630"/>
                    <a:pt x="698" y="614"/>
                    <a:pt x="717" y="614"/>
                  </a:cubicBezTo>
                  <a:cubicBezTo>
                    <a:pt x="922" y="614"/>
                    <a:pt x="922" y="614"/>
                    <a:pt x="922" y="614"/>
                  </a:cubicBezTo>
                  <a:cubicBezTo>
                    <a:pt x="940" y="614"/>
                    <a:pt x="956" y="630"/>
                    <a:pt x="956" y="649"/>
                  </a:cubicBezTo>
                  <a:cubicBezTo>
                    <a:pt x="956" y="683"/>
                    <a:pt x="956" y="683"/>
                    <a:pt x="956" y="683"/>
                  </a:cubicBezTo>
                  <a:cubicBezTo>
                    <a:pt x="1502" y="683"/>
                    <a:pt x="1502" y="683"/>
                    <a:pt x="1502" y="683"/>
                  </a:cubicBezTo>
                  <a:cubicBezTo>
                    <a:pt x="1577" y="683"/>
                    <a:pt x="1638" y="621"/>
                    <a:pt x="1638" y="546"/>
                  </a:cubicBezTo>
                  <a:cubicBezTo>
                    <a:pt x="1638" y="341"/>
                    <a:pt x="1638" y="341"/>
                    <a:pt x="1638" y="341"/>
                  </a:cubicBezTo>
                  <a:cubicBezTo>
                    <a:pt x="1638" y="266"/>
                    <a:pt x="1577" y="205"/>
                    <a:pt x="1502" y="205"/>
                  </a:cubicBezTo>
                  <a:close/>
                  <a:moveTo>
                    <a:pt x="1024" y="205"/>
                  </a:moveTo>
                  <a:cubicBezTo>
                    <a:pt x="614" y="205"/>
                    <a:pt x="614" y="205"/>
                    <a:pt x="614" y="205"/>
                  </a:cubicBezTo>
                  <a:cubicBezTo>
                    <a:pt x="614" y="137"/>
                    <a:pt x="614" y="137"/>
                    <a:pt x="614" y="137"/>
                  </a:cubicBezTo>
                  <a:cubicBezTo>
                    <a:pt x="1024" y="137"/>
                    <a:pt x="1024" y="137"/>
                    <a:pt x="1024" y="137"/>
                  </a:cubicBezTo>
                  <a:lnTo>
                    <a:pt x="1024"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11">
              <a:extLst>
                <a:ext uri="{FF2B5EF4-FFF2-40B4-BE49-F238E27FC236}">
                  <a16:creationId xmlns:a16="http://schemas.microsoft.com/office/drawing/2014/main" id="{62CFCA3B-E738-4D72-B6DC-645DBBA3C608}"/>
                </a:ext>
              </a:extLst>
            </p:cNvPr>
            <p:cNvSpPr>
              <a:spLocks/>
            </p:cNvSpPr>
            <p:nvPr/>
          </p:nvSpPr>
          <p:spPr bwMode="auto">
            <a:xfrm>
              <a:off x="-1727200" y="6343650"/>
              <a:ext cx="4967288" cy="1974850"/>
            </a:xfrm>
            <a:custGeom>
              <a:avLst/>
              <a:gdLst>
                <a:gd name="T0" fmla="*/ 1619 w 1638"/>
                <a:gd name="T1" fmla="*/ 5 h 651"/>
                <a:gd name="T2" fmla="*/ 1584 w 1638"/>
                <a:gd name="T3" fmla="*/ 9 h 651"/>
                <a:gd name="T4" fmla="*/ 1502 w 1638"/>
                <a:gd name="T5" fmla="*/ 37 h 651"/>
                <a:gd name="T6" fmla="*/ 956 w 1638"/>
                <a:gd name="T7" fmla="*/ 37 h 651"/>
                <a:gd name="T8" fmla="*/ 956 w 1638"/>
                <a:gd name="T9" fmla="*/ 139 h 651"/>
                <a:gd name="T10" fmla="*/ 922 w 1638"/>
                <a:gd name="T11" fmla="*/ 173 h 651"/>
                <a:gd name="T12" fmla="*/ 717 w 1638"/>
                <a:gd name="T13" fmla="*/ 173 h 651"/>
                <a:gd name="T14" fmla="*/ 683 w 1638"/>
                <a:gd name="T15" fmla="*/ 139 h 651"/>
                <a:gd name="T16" fmla="*/ 683 w 1638"/>
                <a:gd name="T17" fmla="*/ 37 h 651"/>
                <a:gd name="T18" fmla="*/ 137 w 1638"/>
                <a:gd name="T19" fmla="*/ 37 h 651"/>
                <a:gd name="T20" fmla="*/ 55 w 1638"/>
                <a:gd name="T21" fmla="*/ 9 h 651"/>
                <a:gd name="T22" fmla="*/ 19 w 1638"/>
                <a:gd name="T23" fmla="*/ 5 h 651"/>
                <a:gd name="T24" fmla="*/ 0 w 1638"/>
                <a:gd name="T25" fmla="*/ 36 h 651"/>
                <a:gd name="T26" fmla="*/ 0 w 1638"/>
                <a:gd name="T27" fmla="*/ 515 h 651"/>
                <a:gd name="T28" fmla="*/ 137 w 1638"/>
                <a:gd name="T29" fmla="*/ 651 h 651"/>
                <a:gd name="T30" fmla="*/ 1502 w 1638"/>
                <a:gd name="T31" fmla="*/ 651 h 651"/>
                <a:gd name="T32" fmla="*/ 1638 w 1638"/>
                <a:gd name="T33" fmla="*/ 515 h 651"/>
                <a:gd name="T34" fmla="*/ 1638 w 1638"/>
                <a:gd name="T35" fmla="*/ 36 h 651"/>
                <a:gd name="T36" fmla="*/ 1619 w 1638"/>
                <a:gd name="T37" fmla="*/ 5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8" h="651">
                  <a:moveTo>
                    <a:pt x="1619" y="5"/>
                  </a:moveTo>
                  <a:cubicBezTo>
                    <a:pt x="1608" y="0"/>
                    <a:pt x="1594" y="1"/>
                    <a:pt x="1584" y="9"/>
                  </a:cubicBezTo>
                  <a:cubicBezTo>
                    <a:pt x="1559" y="27"/>
                    <a:pt x="1531" y="37"/>
                    <a:pt x="1502" y="37"/>
                  </a:cubicBezTo>
                  <a:cubicBezTo>
                    <a:pt x="956" y="37"/>
                    <a:pt x="956" y="37"/>
                    <a:pt x="956" y="37"/>
                  </a:cubicBezTo>
                  <a:cubicBezTo>
                    <a:pt x="956" y="139"/>
                    <a:pt x="956" y="139"/>
                    <a:pt x="956" y="139"/>
                  </a:cubicBezTo>
                  <a:cubicBezTo>
                    <a:pt x="956" y="158"/>
                    <a:pt x="940" y="173"/>
                    <a:pt x="922" y="173"/>
                  </a:cubicBezTo>
                  <a:cubicBezTo>
                    <a:pt x="717" y="173"/>
                    <a:pt x="717" y="173"/>
                    <a:pt x="717" y="173"/>
                  </a:cubicBezTo>
                  <a:cubicBezTo>
                    <a:pt x="698" y="173"/>
                    <a:pt x="683" y="158"/>
                    <a:pt x="683" y="139"/>
                  </a:cubicBezTo>
                  <a:cubicBezTo>
                    <a:pt x="683" y="37"/>
                    <a:pt x="683" y="37"/>
                    <a:pt x="683" y="37"/>
                  </a:cubicBezTo>
                  <a:cubicBezTo>
                    <a:pt x="137" y="37"/>
                    <a:pt x="137" y="37"/>
                    <a:pt x="137" y="37"/>
                  </a:cubicBezTo>
                  <a:cubicBezTo>
                    <a:pt x="107" y="37"/>
                    <a:pt x="79" y="27"/>
                    <a:pt x="55" y="9"/>
                  </a:cubicBezTo>
                  <a:cubicBezTo>
                    <a:pt x="44" y="1"/>
                    <a:pt x="31" y="0"/>
                    <a:pt x="19" y="5"/>
                  </a:cubicBezTo>
                  <a:cubicBezTo>
                    <a:pt x="7" y="11"/>
                    <a:pt x="0" y="23"/>
                    <a:pt x="0" y="36"/>
                  </a:cubicBezTo>
                  <a:cubicBezTo>
                    <a:pt x="0" y="515"/>
                    <a:pt x="0" y="515"/>
                    <a:pt x="0" y="515"/>
                  </a:cubicBezTo>
                  <a:cubicBezTo>
                    <a:pt x="0" y="590"/>
                    <a:pt x="61" y="651"/>
                    <a:pt x="137" y="651"/>
                  </a:cubicBezTo>
                  <a:cubicBezTo>
                    <a:pt x="1502" y="651"/>
                    <a:pt x="1502" y="651"/>
                    <a:pt x="1502" y="651"/>
                  </a:cubicBezTo>
                  <a:cubicBezTo>
                    <a:pt x="1577" y="651"/>
                    <a:pt x="1638" y="590"/>
                    <a:pt x="1638" y="515"/>
                  </a:cubicBezTo>
                  <a:cubicBezTo>
                    <a:pt x="1638" y="36"/>
                    <a:pt x="1638" y="36"/>
                    <a:pt x="1638" y="36"/>
                  </a:cubicBezTo>
                  <a:cubicBezTo>
                    <a:pt x="1638" y="23"/>
                    <a:pt x="1631" y="11"/>
                    <a:pt x="16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63" name="Group 62">
            <a:extLst>
              <a:ext uri="{FF2B5EF4-FFF2-40B4-BE49-F238E27FC236}">
                <a16:creationId xmlns:a16="http://schemas.microsoft.com/office/drawing/2014/main" id="{68D0BAD7-AFCC-425B-8DAF-CBE081639CBA}"/>
              </a:ext>
            </a:extLst>
          </p:cNvPr>
          <p:cNvGrpSpPr/>
          <p:nvPr/>
        </p:nvGrpSpPr>
        <p:grpSpPr>
          <a:xfrm>
            <a:off x="5961298" y="2035585"/>
            <a:ext cx="703884" cy="411218"/>
            <a:chOff x="-4954587" y="-469900"/>
            <a:chExt cx="4967288" cy="2901950"/>
          </a:xfrm>
          <a:solidFill>
            <a:schemeClr val="bg1"/>
          </a:solidFill>
        </p:grpSpPr>
        <p:sp>
          <p:nvSpPr>
            <p:cNvPr id="51" name="Freeform 14">
              <a:extLst>
                <a:ext uri="{FF2B5EF4-FFF2-40B4-BE49-F238E27FC236}">
                  <a16:creationId xmlns:a16="http://schemas.microsoft.com/office/drawing/2014/main" id="{BD5CA326-E146-432A-A7F2-879F635A1721}"/>
                </a:ext>
              </a:extLst>
            </p:cNvPr>
            <p:cNvSpPr>
              <a:spLocks noEditPoints="1"/>
            </p:cNvSpPr>
            <p:nvPr/>
          </p:nvSpPr>
          <p:spPr bwMode="auto">
            <a:xfrm>
              <a:off x="-4954587" y="-469900"/>
              <a:ext cx="1243013" cy="2073275"/>
            </a:xfrm>
            <a:custGeom>
              <a:avLst/>
              <a:gdLst>
                <a:gd name="T0" fmla="*/ 396 w 410"/>
                <a:gd name="T1" fmla="*/ 75 h 683"/>
                <a:gd name="T2" fmla="*/ 34 w 410"/>
                <a:gd name="T3" fmla="*/ 0 h 683"/>
                <a:gd name="T4" fmla="*/ 14 w 410"/>
                <a:gd name="T5" fmla="*/ 7 h 683"/>
                <a:gd name="T6" fmla="*/ 0 w 410"/>
                <a:gd name="T7" fmla="*/ 34 h 683"/>
                <a:gd name="T8" fmla="*/ 0 w 410"/>
                <a:gd name="T9" fmla="*/ 649 h 683"/>
                <a:gd name="T10" fmla="*/ 34 w 410"/>
                <a:gd name="T11" fmla="*/ 683 h 683"/>
                <a:gd name="T12" fmla="*/ 239 w 410"/>
                <a:gd name="T13" fmla="*/ 683 h 683"/>
                <a:gd name="T14" fmla="*/ 273 w 410"/>
                <a:gd name="T15" fmla="*/ 662 h 683"/>
                <a:gd name="T16" fmla="*/ 410 w 410"/>
                <a:gd name="T17" fmla="*/ 102 h 683"/>
                <a:gd name="T18" fmla="*/ 396 w 410"/>
                <a:gd name="T19" fmla="*/ 75 h 683"/>
                <a:gd name="T20" fmla="*/ 396 w 410"/>
                <a:gd name="T21" fmla="*/ 75 h 683"/>
                <a:gd name="T22" fmla="*/ 396 w 410"/>
                <a:gd name="T23" fmla="*/ 7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0" h="683">
                  <a:moveTo>
                    <a:pt x="396" y="75"/>
                  </a:moveTo>
                  <a:cubicBezTo>
                    <a:pt x="341" y="21"/>
                    <a:pt x="109" y="7"/>
                    <a:pt x="34" y="0"/>
                  </a:cubicBezTo>
                  <a:cubicBezTo>
                    <a:pt x="27" y="0"/>
                    <a:pt x="21" y="0"/>
                    <a:pt x="14" y="7"/>
                  </a:cubicBezTo>
                  <a:cubicBezTo>
                    <a:pt x="7" y="14"/>
                    <a:pt x="0" y="27"/>
                    <a:pt x="0" y="34"/>
                  </a:cubicBezTo>
                  <a:cubicBezTo>
                    <a:pt x="0" y="649"/>
                    <a:pt x="0" y="649"/>
                    <a:pt x="0" y="649"/>
                  </a:cubicBezTo>
                  <a:cubicBezTo>
                    <a:pt x="0" y="669"/>
                    <a:pt x="14" y="683"/>
                    <a:pt x="34" y="683"/>
                  </a:cubicBezTo>
                  <a:cubicBezTo>
                    <a:pt x="239" y="683"/>
                    <a:pt x="239" y="683"/>
                    <a:pt x="239" y="683"/>
                  </a:cubicBezTo>
                  <a:cubicBezTo>
                    <a:pt x="253" y="683"/>
                    <a:pt x="266" y="676"/>
                    <a:pt x="273" y="662"/>
                  </a:cubicBezTo>
                  <a:cubicBezTo>
                    <a:pt x="273" y="642"/>
                    <a:pt x="396" y="280"/>
                    <a:pt x="410" y="102"/>
                  </a:cubicBezTo>
                  <a:cubicBezTo>
                    <a:pt x="410" y="96"/>
                    <a:pt x="410" y="82"/>
                    <a:pt x="396" y="75"/>
                  </a:cubicBezTo>
                  <a:close/>
                  <a:moveTo>
                    <a:pt x="396" y="75"/>
                  </a:moveTo>
                  <a:cubicBezTo>
                    <a:pt x="396" y="75"/>
                    <a:pt x="396" y="75"/>
                    <a:pt x="396" y="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 name="Freeform 15">
              <a:extLst>
                <a:ext uri="{FF2B5EF4-FFF2-40B4-BE49-F238E27FC236}">
                  <a16:creationId xmlns:a16="http://schemas.microsoft.com/office/drawing/2014/main" id="{DDE4E065-A3E5-4FBF-B735-79F2CFEA1529}"/>
                </a:ext>
              </a:extLst>
            </p:cNvPr>
            <p:cNvSpPr>
              <a:spLocks noEditPoints="1"/>
            </p:cNvSpPr>
            <p:nvPr/>
          </p:nvSpPr>
          <p:spPr bwMode="auto">
            <a:xfrm>
              <a:off x="-3216275" y="-117475"/>
              <a:ext cx="2174875" cy="1677988"/>
            </a:xfrm>
            <a:custGeom>
              <a:avLst/>
              <a:gdLst>
                <a:gd name="T0" fmla="*/ 553 w 717"/>
                <a:gd name="T1" fmla="*/ 123 h 553"/>
                <a:gd name="T2" fmla="*/ 369 w 717"/>
                <a:gd name="T3" fmla="*/ 55 h 553"/>
                <a:gd name="T4" fmla="*/ 82 w 717"/>
                <a:gd name="T5" fmla="*/ 137 h 553"/>
                <a:gd name="T6" fmla="*/ 7 w 717"/>
                <a:gd name="T7" fmla="*/ 280 h 553"/>
                <a:gd name="T8" fmla="*/ 21 w 717"/>
                <a:gd name="T9" fmla="*/ 294 h 553"/>
                <a:gd name="T10" fmla="*/ 151 w 717"/>
                <a:gd name="T11" fmla="*/ 239 h 553"/>
                <a:gd name="T12" fmla="*/ 178 w 717"/>
                <a:gd name="T13" fmla="*/ 225 h 553"/>
                <a:gd name="T14" fmla="*/ 226 w 717"/>
                <a:gd name="T15" fmla="*/ 212 h 553"/>
                <a:gd name="T16" fmla="*/ 274 w 717"/>
                <a:gd name="T17" fmla="*/ 191 h 553"/>
                <a:gd name="T18" fmla="*/ 287 w 717"/>
                <a:gd name="T19" fmla="*/ 191 h 553"/>
                <a:gd name="T20" fmla="*/ 314 w 717"/>
                <a:gd name="T21" fmla="*/ 198 h 553"/>
                <a:gd name="T22" fmla="*/ 472 w 717"/>
                <a:gd name="T23" fmla="*/ 335 h 553"/>
                <a:gd name="T24" fmla="*/ 710 w 717"/>
                <a:gd name="T25" fmla="*/ 553 h 553"/>
                <a:gd name="T26" fmla="*/ 717 w 717"/>
                <a:gd name="T27" fmla="*/ 553 h 553"/>
                <a:gd name="T28" fmla="*/ 553 w 717"/>
                <a:gd name="T29" fmla="*/ 123 h 553"/>
                <a:gd name="T30" fmla="*/ 553 w 717"/>
                <a:gd name="T31" fmla="*/ 123 h 553"/>
                <a:gd name="T32" fmla="*/ 553 w 717"/>
                <a:gd name="T33" fmla="*/ 12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7" h="553">
                  <a:moveTo>
                    <a:pt x="553" y="123"/>
                  </a:moveTo>
                  <a:cubicBezTo>
                    <a:pt x="485" y="103"/>
                    <a:pt x="424" y="75"/>
                    <a:pt x="369" y="55"/>
                  </a:cubicBezTo>
                  <a:cubicBezTo>
                    <a:pt x="246" y="0"/>
                    <a:pt x="192" y="27"/>
                    <a:pt x="82" y="137"/>
                  </a:cubicBezTo>
                  <a:cubicBezTo>
                    <a:pt x="35" y="184"/>
                    <a:pt x="0" y="253"/>
                    <a:pt x="7" y="280"/>
                  </a:cubicBezTo>
                  <a:cubicBezTo>
                    <a:pt x="7" y="287"/>
                    <a:pt x="7" y="287"/>
                    <a:pt x="21" y="294"/>
                  </a:cubicBezTo>
                  <a:cubicBezTo>
                    <a:pt x="55" y="307"/>
                    <a:pt x="103" y="314"/>
                    <a:pt x="151" y="239"/>
                  </a:cubicBezTo>
                  <a:cubicBezTo>
                    <a:pt x="157" y="232"/>
                    <a:pt x="164" y="225"/>
                    <a:pt x="178" y="225"/>
                  </a:cubicBezTo>
                  <a:cubicBezTo>
                    <a:pt x="198" y="225"/>
                    <a:pt x="205" y="219"/>
                    <a:pt x="226" y="212"/>
                  </a:cubicBezTo>
                  <a:cubicBezTo>
                    <a:pt x="239" y="205"/>
                    <a:pt x="253" y="198"/>
                    <a:pt x="274" y="191"/>
                  </a:cubicBezTo>
                  <a:cubicBezTo>
                    <a:pt x="287" y="191"/>
                    <a:pt x="287" y="191"/>
                    <a:pt x="287" y="191"/>
                  </a:cubicBezTo>
                  <a:cubicBezTo>
                    <a:pt x="294" y="191"/>
                    <a:pt x="308" y="198"/>
                    <a:pt x="314" y="198"/>
                  </a:cubicBezTo>
                  <a:cubicBezTo>
                    <a:pt x="349" y="232"/>
                    <a:pt x="410" y="280"/>
                    <a:pt x="472" y="335"/>
                  </a:cubicBezTo>
                  <a:cubicBezTo>
                    <a:pt x="567" y="410"/>
                    <a:pt x="663" y="492"/>
                    <a:pt x="710" y="553"/>
                  </a:cubicBezTo>
                  <a:cubicBezTo>
                    <a:pt x="717" y="553"/>
                    <a:pt x="717" y="553"/>
                    <a:pt x="717" y="553"/>
                  </a:cubicBezTo>
                  <a:cubicBezTo>
                    <a:pt x="669" y="417"/>
                    <a:pt x="588" y="184"/>
                    <a:pt x="553" y="123"/>
                  </a:cubicBezTo>
                  <a:close/>
                  <a:moveTo>
                    <a:pt x="553" y="123"/>
                  </a:moveTo>
                  <a:cubicBezTo>
                    <a:pt x="553" y="123"/>
                    <a:pt x="553" y="123"/>
                    <a:pt x="553" y="1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 name="Freeform 16">
              <a:extLst>
                <a:ext uri="{FF2B5EF4-FFF2-40B4-BE49-F238E27FC236}">
                  <a16:creationId xmlns:a16="http://schemas.microsoft.com/office/drawing/2014/main" id="{78789890-6340-4AFC-8B0C-ABF57325662B}"/>
                </a:ext>
              </a:extLst>
            </p:cNvPr>
            <p:cNvSpPr>
              <a:spLocks noEditPoints="1"/>
            </p:cNvSpPr>
            <p:nvPr/>
          </p:nvSpPr>
          <p:spPr bwMode="auto">
            <a:xfrm>
              <a:off x="-1433512" y="-263525"/>
              <a:ext cx="1446213" cy="2073275"/>
            </a:xfrm>
            <a:custGeom>
              <a:avLst/>
              <a:gdLst>
                <a:gd name="T0" fmla="*/ 443 w 477"/>
                <a:gd name="T1" fmla="*/ 0 h 683"/>
                <a:gd name="T2" fmla="*/ 20 w 477"/>
                <a:gd name="T3" fmla="*/ 69 h 683"/>
                <a:gd name="T4" fmla="*/ 0 w 477"/>
                <a:gd name="T5" fmla="*/ 89 h 683"/>
                <a:gd name="T6" fmla="*/ 6 w 477"/>
                <a:gd name="T7" fmla="*/ 116 h 683"/>
                <a:gd name="T8" fmla="*/ 204 w 477"/>
                <a:gd name="T9" fmla="*/ 656 h 683"/>
                <a:gd name="T10" fmla="*/ 238 w 477"/>
                <a:gd name="T11" fmla="*/ 683 h 683"/>
                <a:gd name="T12" fmla="*/ 443 w 477"/>
                <a:gd name="T13" fmla="*/ 683 h 683"/>
                <a:gd name="T14" fmla="*/ 477 w 477"/>
                <a:gd name="T15" fmla="*/ 649 h 683"/>
                <a:gd name="T16" fmla="*/ 477 w 477"/>
                <a:gd name="T17" fmla="*/ 34 h 683"/>
                <a:gd name="T18" fmla="*/ 443 w 477"/>
                <a:gd name="T19" fmla="*/ 0 h 683"/>
                <a:gd name="T20" fmla="*/ 443 w 477"/>
                <a:gd name="T21" fmla="*/ 0 h 683"/>
                <a:gd name="T22" fmla="*/ 443 w 477"/>
                <a:gd name="T23" fmla="*/ 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7" h="683">
                  <a:moveTo>
                    <a:pt x="443" y="0"/>
                  </a:moveTo>
                  <a:cubicBezTo>
                    <a:pt x="177" y="0"/>
                    <a:pt x="27" y="69"/>
                    <a:pt x="20" y="69"/>
                  </a:cubicBezTo>
                  <a:cubicBezTo>
                    <a:pt x="0" y="89"/>
                    <a:pt x="0" y="89"/>
                    <a:pt x="0" y="89"/>
                  </a:cubicBezTo>
                  <a:cubicBezTo>
                    <a:pt x="0" y="96"/>
                    <a:pt x="0" y="110"/>
                    <a:pt x="6" y="116"/>
                  </a:cubicBezTo>
                  <a:cubicBezTo>
                    <a:pt x="47" y="185"/>
                    <a:pt x="184" y="560"/>
                    <a:pt x="204" y="656"/>
                  </a:cubicBezTo>
                  <a:cubicBezTo>
                    <a:pt x="211" y="669"/>
                    <a:pt x="225" y="683"/>
                    <a:pt x="238" y="683"/>
                  </a:cubicBezTo>
                  <a:cubicBezTo>
                    <a:pt x="443" y="683"/>
                    <a:pt x="443" y="683"/>
                    <a:pt x="443" y="683"/>
                  </a:cubicBezTo>
                  <a:cubicBezTo>
                    <a:pt x="464" y="683"/>
                    <a:pt x="477" y="669"/>
                    <a:pt x="477" y="649"/>
                  </a:cubicBezTo>
                  <a:cubicBezTo>
                    <a:pt x="477" y="34"/>
                    <a:pt x="477" y="34"/>
                    <a:pt x="477" y="34"/>
                  </a:cubicBezTo>
                  <a:cubicBezTo>
                    <a:pt x="477" y="14"/>
                    <a:pt x="464" y="0"/>
                    <a:pt x="443" y="0"/>
                  </a:cubicBezTo>
                  <a:close/>
                  <a:moveTo>
                    <a:pt x="443" y="0"/>
                  </a:moveTo>
                  <a:cubicBezTo>
                    <a:pt x="443" y="0"/>
                    <a:pt x="443" y="0"/>
                    <a:pt x="4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 name="Freeform 17">
              <a:extLst>
                <a:ext uri="{FF2B5EF4-FFF2-40B4-BE49-F238E27FC236}">
                  <a16:creationId xmlns:a16="http://schemas.microsoft.com/office/drawing/2014/main" id="{1798BC17-E64B-42D5-9446-BEE79A82FB00}"/>
                </a:ext>
              </a:extLst>
            </p:cNvPr>
            <p:cNvSpPr>
              <a:spLocks noEditPoints="1"/>
            </p:cNvSpPr>
            <p:nvPr/>
          </p:nvSpPr>
          <p:spPr bwMode="auto">
            <a:xfrm>
              <a:off x="-3878262" y="152400"/>
              <a:ext cx="2711450" cy="2279650"/>
            </a:xfrm>
            <a:custGeom>
              <a:avLst/>
              <a:gdLst>
                <a:gd name="T0" fmla="*/ 881 w 894"/>
                <a:gd name="T1" fmla="*/ 532 h 751"/>
                <a:gd name="T2" fmla="*/ 635 w 894"/>
                <a:gd name="T3" fmla="*/ 300 h 751"/>
                <a:gd name="T4" fmla="*/ 485 w 894"/>
                <a:gd name="T5" fmla="*/ 177 h 751"/>
                <a:gd name="T6" fmla="*/ 464 w 894"/>
                <a:gd name="T7" fmla="*/ 191 h 751"/>
                <a:gd name="T8" fmla="*/ 410 w 894"/>
                <a:gd name="T9" fmla="*/ 205 h 751"/>
                <a:gd name="T10" fmla="*/ 212 w 894"/>
                <a:gd name="T11" fmla="*/ 273 h 751"/>
                <a:gd name="T12" fmla="*/ 150 w 894"/>
                <a:gd name="T13" fmla="*/ 211 h 751"/>
                <a:gd name="T14" fmla="*/ 246 w 894"/>
                <a:gd name="T15" fmla="*/ 0 h 751"/>
                <a:gd name="T16" fmla="*/ 109 w 894"/>
                <a:gd name="T17" fmla="*/ 0 h 751"/>
                <a:gd name="T18" fmla="*/ 0 w 894"/>
                <a:gd name="T19" fmla="*/ 409 h 751"/>
                <a:gd name="T20" fmla="*/ 75 w 894"/>
                <a:gd name="T21" fmla="*/ 485 h 751"/>
                <a:gd name="T22" fmla="*/ 382 w 894"/>
                <a:gd name="T23" fmla="*/ 723 h 751"/>
                <a:gd name="T24" fmla="*/ 464 w 894"/>
                <a:gd name="T25" fmla="*/ 751 h 751"/>
                <a:gd name="T26" fmla="*/ 485 w 894"/>
                <a:gd name="T27" fmla="*/ 751 h 751"/>
                <a:gd name="T28" fmla="*/ 375 w 894"/>
                <a:gd name="T29" fmla="*/ 642 h 751"/>
                <a:gd name="T30" fmla="*/ 375 w 894"/>
                <a:gd name="T31" fmla="*/ 594 h 751"/>
                <a:gd name="T32" fmla="*/ 423 w 894"/>
                <a:gd name="T33" fmla="*/ 594 h 751"/>
                <a:gd name="T34" fmla="*/ 560 w 894"/>
                <a:gd name="T35" fmla="*/ 730 h 751"/>
                <a:gd name="T36" fmla="*/ 601 w 894"/>
                <a:gd name="T37" fmla="*/ 737 h 751"/>
                <a:gd name="T38" fmla="*/ 635 w 894"/>
                <a:gd name="T39" fmla="*/ 696 h 751"/>
                <a:gd name="T40" fmla="*/ 478 w 894"/>
                <a:gd name="T41" fmla="*/ 539 h 751"/>
                <a:gd name="T42" fmla="*/ 478 w 894"/>
                <a:gd name="T43" fmla="*/ 491 h 751"/>
                <a:gd name="T44" fmla="*/ 526 w 894"/>
                <a:gd name="T45" fmla="*/ 491 h 751"/>
                <a:gd name="T46" fmla="*/ 696 w 894"/>
                <a:gd name="T47" fmla="*/ 662 h 751"/>
                <a:gd name="T48" fmla="*/ 751 w 894"/>
                <a:gd name="T49" fmla="*/ 662 h 751"/>
                <a:gd name="T50" fmla="*/ 778 w 894"/>
                <a:gd name="T51" fmla="*/ 635 h 751"/>
                <a:gd name="T52" fmla="*/ 587 w 894"/>
                <a:gd name="T53" fmla="*/ 444 h 751"/>
                <a:gd name="T54" fmla="*/ 587 w 894"/>
                <a:gd name="T55" fmla="*/ 396 h 751"/>
                <a:gd name="T56" fmla="*/ 635 w 894"/>
                <a:gd name="T57" fmla="*/ 396 h 751"/>
                <a:gd name="T58" fmla="*/ 833 w 894"/>
                <a:gd name="T59" fmla="*/ 594 h 751"/>
                <a:gd name="T60" fmla="*/ 874 w 894"/>
                <a:gd name="T61" fmla="*/ 587 h 751"/>
                <a:gd name="T62" fmla="*/ 881 w 894"/>
                <a:gd name="T63" fmla="*/ 532 h 751"/>
                <a:gd name="T64" fmla="*/ 881 w 894"/>
                <a:gd name="T65" fmla="*/ 532 h 751"/>
                <a:gd name="T66" fmla="*/ 881 w 894"/>
                <a:gd name="T67" fmla="*/ 53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4" h="751">
                  <a:moveTo>
                    <a:pt x="881" y="532"/>
                  </a:moveTo>
                  <a:cubicBezTo>
                    <a:pt x="853" y="471"/>
                    <a:pt x="737" y="382"/>
                    <a:pt x="635" y="300"/>
                  </a:cubicBezTo>
                  <a:cubicBezTo>
                    <a:pt x="580" y="252"/>
                    <a:pt x="526" y="211"/>
                    <a:pt x="485" y="177"/>
                  </a:cubicBezTo>
                  <a:cubicBezTo>
                    <a:pt x="478" y="184"/>
                    <a:pt x="464" y="184"/>
                    <a:pt x="464" y="191"/>
                  </a:cubicBezTo>
                  <a:cubicBezTo>
                    <a:pt x="444" y="198"/>
                    <a:pt x="437" y="205"/>
                    <a:pt x="410" y="205"/>
                  </a:cubicBezTo>
                  <a:cubicBezTo>
                    <a:pt x="355" y="273"/>
                    <a:pt x="287" y="300"/>
                    <a:pt x="212" y="273"/>
                  </a:cubicBezTo>
                  <a:cubicBezTo>
                    <a:pt x="178" y="266"/>
                    <a:pt x="157" y="239"/>
                    <a:pt x="150" y="211"/>
                  </a:cubicBezTo>
                  <a:cubicBezTo>
                    <a:pt x="137" y="143"/>
                    <a:pt x="198" y="48"/>
                    <a:pt x="246" y="0"/>
                  </a:cubicBezTo>
                  <a:cubicBezTo>
                    <a:pt x="109" y="0"/>
                    <a:pt x="109" y="0"/>
                    <a:pt x="109" y="0"/>
                  </a:cubicBezTo>
                  <a:cubicBezTo>
                    <a:pt x="82" y="136"/>
                    <a:pt x="34" y="314"/>
                    <a:pt x="0" y="409"/>
                  </a:cubicBezTo>
                  <a:cubicBezTo>
                    <a:pt x="27" y="437"/>
                    <a:pt x="55" y="471"/>
                    <a:pt x="75" y="485"/>
                  </a:cubicBezTo>
                  <a:cubicBezTo>
                    <a:pt x="205" y="594"/>
                    <a:pt x="355" y="703"/>
                    <a:pt x="382" y="723"/>
                  </a:cubicBezTo>
                  <a:cubicBezTo>
                    <a:pt x="403" y="737"/>
                    <a:pt x="444" y="751"/>
                    <a:pt x="464" y="751"/>
                  </a:cubicBezTo>
                  <a:cubicBezTo>
                    <a:pt x="485" y="751"/>
                    <a:pt x="485" y="751"/>
                    <a:pt x="485" y="751"/>
                  </a:cubicBezTo>
                  <a:cubicBezTo>
                    <a:pt x="375" y="642"/>
                    <a:pt x="375" y="642"/>
                    <a:pt x="375" y="642"/>
                  </a:cubicBezTo>
                  <a:cubicBezTo>
                    <a:pt x="362" y="628"/>
                    <a:pt x="362" y="607"/>
                    <a:pt x="375" y="594"/>
                  </a:cubicBezTo>
                  <a:cubicBezTo>
                    <a:pt x="389" y="580"/>
                    <a:pt x="410" y="580"/>
                    <a:pt x="423" y="594"/>
                  </a:cubicBezTo>
                  <a:cubicBezTo>
                    <a:pt x="560" y="730"/>
                    <a:pt x="560" y="730"/>
                    <a:pt x="560" y="730"/>
                  </a:cubicBezTo>
                  <a:cubicBezTo>
                    <a:pt x="573" y="744"/>
                    <a:pt x="587" y="737"/>
                    <a:pt x="601" y="737"/>
                  </a:cubicBezTo>
                  <a:cubicBezTo>
                    <a:pt x="621" y="730"/>
                    <a:pt x="628" y="717"/>
                    <a:pt x="635" y="696"/>
                  </a:cubicBezTo>
                  <a:cubicBezTo>
                    <a:pt x="478" y="539"/>
                    <a:pt x="478" y="539"/>
                    <a:pt x="478" y="539"/>
                  </a:cubicBezTo>
                  <a:cubicBezTo>
                    <a:pt x="464" y="526"/>
                    <a:pt x="464" y="505"/>
                    <a:pt x="478" y="491"/>
                  </a:cubicBezTo>
                  <a:cubicBezTo>
                    <a:pt x="492" y="478"/>
                    <a:pt x="512" y="478"/>
                    <a:pt x="526" y="491"/>
                  </a:cubicBezTo>
                  <a:cubicBezTo>
                    <a:pt x="696" y="662"/>
                    <a:pt x="696" y="662"/>
                    <a:pt x="696" y="662"/>
                  </a:cubicBezTo>
                  <a:cubicBezTo>
                    <a:pt x="703" y="669"/>
                    <a:pt x="730" y="669"/>
                    <a:pt x="751" y="662"/>
                  </a:cubicBezTo>
                  <a:cubicBezTo>
                    <a:pt x="758" y="655"/>
                    <a:pt x="771" y="648"/>
                    <a:pt x="778" y="635"/>
                  </a:cubicBezTo>
                  <a:cubicBezTo>
                    <a:pt x="587" y="444"/>
                    <a:pt x="587" y="444"/>
                    <a:pt x="587" y="444"/>
                  </a:cubicBezTo>
                  <a:cubicBezTo>
                    <a:pt x="573" y="430"/>
                    <a:pt x="573" y="409"/>
                    <a:pt x="587" y="396"/>
                  </a:cubicBezTo>
                  <a:cubicBezTo>
                    <a:pt x="601" y="382"/>
                    <a:pt x="621" y="382"/>
                    <a:pt x="635" y="396"/>
                  </a:cubicBezTo>
                  <a:cubicBezTo>
                    <a:pt x="833" y="594"/>
                    <a:pt x="833" y="594"/>
                    <a:pt x="833" y="594"/>
                  </a:cubicBezTo>
                  <a:cubicBezTo>
                    <a:pt x="847" y="601"/>
                    <a:pt x="860" y="594"/>
                    <a:pt x="874" y="587"/>
                  </a:cubicBezTo>
                  <a:cubicBezTo>
                    <a:pt x="881" y="580"/>
                    <a:pt x="894" y="560"/>
                    <a:pt x="881" y="532"/>
                  </a:cubicBezTo>
                  <a:close/>
                  <a:moveTo>
                    <a:pt x="881" y="532"/>
                  </a:moveTo>
                  <a:cubicBezTo>
                    <a:pt x="881" y="532"/>
                    <a:pt x="881" y="532"/>
                    <a:pt x="881" y="5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83" name="Group 82">
            <a:extLst>
              <a:ext uri="{FF2B5EF4-FFF2-40B4-BE49-F238E27FC236}">
                <a16:creationId xmlns:a16="http://schemas.microsoft.com/office/drawing/2014/main" id="{E54BE23B-CD19-45FD-9DAB-360018A2D5D0}"/>
              </a:ext>
            </a:extLst>
          </p:cNvPr>
          <p:cNvGrpSpPr/>
          <p:nvPr/>
        </p:nvGrpSpPr>
        <p:grpSpPr>
          <a:xfrm>
            <a:off x="4252922" y="2755871"/>
            <a:ext cx="603857" cy="564966"/>
            <a:chOff x="12028488" y="-331788"/>
            <a:chExt cx="4535488" cy="4243388"/>
          </a:xfrm>
          <a:solidFill>
            <a:schemeClr val="bg1"/>
          </a:solidFill>
        </p:grpSpPr>
        <p:sp>
          <p:nvSpPr>
            <p:cNvPr id="80" name="Freeform 40">
              <a:extLst>
                <a:ext uri="{FF2B5EF4-FFF2-40B4-BE49-F238E27FC236}">
                  <a16:creationId xmlns:a16="http://schemas.microsoft.com/office/drawing/2014/main" id="{6907BFCF-03F7-46C7-A7DE-B2530F7FCFFF}"/>
                </a:ext>
              </a:extLst>
            </p:cNvPr>
            <p:cNvSpPr>
              <a:spLocks/>
            </p:cNvSpPr>
            <p:nvPr/>
          </p:nvSpPr>
          <p:spPr bwMode="auto">
            <a:xfrm>
              <a:off x="14938375" y="2339975"/>
              <a:ext cx="230188" cy="371475"/>
            </a:xfrm>
            <a:custGeom>
              <a:avLst/>
              <a:gdLst>
                <a:gd name="T0" fmla="*/ 64 w 76"/>
                <a:gd name="T1" fmla="*/ 30 h 122"/>
                <a:gd name="T2" fmla="*/ 46 w 76"/>
                <a:gd name="T3" fmla="*/ 17 h 122"/>
                <a:gd name="T4" fmla="*/ 0 w 76"/>
                <a:gd name="T5" fmla="*/ 0 h 122"/>
                <a:gd name="T6" fmla="*/ 0 w 76"/>
                <a:gd name="T7" fmla="*/ 122 h 122"/>
                <a:gd name="T8" fmla="*/ 68 w 76"/>
                <a:gd name="T9" fmla="*/ 86 h 122"/>
                <a:gd name="T10" fmla="*/ 68 w 76"/>
                <a:gd name="T11" fmla="*/ 86 h 122"/>
                <a:gd name="T12" fmla="*/ 73 w 76"/>
                <a:gd name="T13" fmla="*/ 48 h 122"/>
                <a:gd name="T14" fmla="*/ 64 w 76"/>
                <a:gd name="T15" fmla="*/ 3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22">
                  <a:moveTo>
                    <a:pt x="64" y="30"/>
                  </a:moveTo>
                  <a:cubicBezTo>
                    <a:pt x="59" y="24"/>
                    <a:pt x="52" y="20"/>
                    <a:pt x="46" y="17"/>
                  </a:cubicBezTo>
                  <a:cubicBezTo>
                    <a:pt x="31" y="9"/>
                    <a:pt x="15" y="5"/>
                    <a:pt x="0" y="0"/>
                  </a:cubicBezTo>
                  <a:cubicBezTo>
                    <a:pt x="0" y="122"/>
                    <a:pt x="0" y="122"/>
                    <a:pt x="0" y="122"/>
                  </a:cubicBezTo>
                  <a:cubicBezTo>
                    <a:pt x="25" y="119"/>
                    <a:pt x="54" y="110"/>
                    <a:pt x="68" y="86"/>
                  </a:cubicBezTo>
                  <a:cubicBezTo>
                    <a:pt x="68" y="86"/>
                    <a:pt x="68" y="86"/>
                    <a:pt x="68" y="86"/>
                  </a:cubicBezTo>
                  <a:cubicBezTo>
                    <a:pt x="74" y="75"/>
                    <a:pt x="76" y="61"/>
                    <a:pt x="73" y="48"/>
                  </a:cubicBezTo>
                  <a:cubicBezTo>
                    <a:pt x="72" y="41"/>
                    <a:pt x="69" y="35"/>
                    <a:pt x="6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41">
              <a:extLst>
                <a:ext uri="{FF2B5EF4-FFF2-40B4-BE49-F238E27FC236}">
                  <a16:creationId xmlns:a16="http://schemas.microsoft.com/office/drawing/2014/main" id="{B1F18297-805D-451C-8DD2-E67A912A4E85}"/>
                </a:ext>
              </a:extLst>
            </p:cNvPr>
            <p:cNvSpPr>
              <a:spLocks/>
            </p:cNvSpPr>
            <p:nvPr/>
          </p:nvSpPr>
          <p:spPr bwMode="auto">
            <a:xfrm>
              <a:off x="14547850" y="1747838"/>
              <a:ext cx="185738" cy="334963"/>
            </a:xfrm>
            <a:custGeom>
              <a:avLst/>
              <a:gdLst>
                <a:gd name="T0" fmla="*/ 8 w 61"/>
                <a:gd name="T1" fmla="*/ 30 h 110"/>
                <a:gd name="T2" fmla="*/ 0 w 61"/>
                <a:gd name="T3" fmla="*/ 52 h 110"/>
                <a:gd name="T4" fmla="*/ 3 w 61"/>
                <a:gd name="T5" fmla="*/ 75 h 110"/>
                <a:gd name="T6" fmla="*/ 18 w 61"/>
                <a:gd name="T7" fmla="*/ 92 h 110"/>
                <a:gd name="T8" fmla="*/ 40 w 61"/>
                <a:gd name="T9" fmla="*/ 103 h 110"/>
                <a:gd name="T10" fmla="*/ 61 w 61"/>
                <a:gd name="T11" fmla="*/ 110 h 110"/>
                <a:gd name="T12" fmla="*/ 61 w 61"/>
                <a:gd name="T13" fmla="*/ 0 h 110"/>
                <a:gd name="T14" fmla="*/ 8 w 61"/>
                <a:gd name="T15" fmla="*/ 3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0">
                  <a:moveTo>
                    <a:pt x="8" y="30"/>
                  </a:moveTo>
                  <a:cubicBezTo>
                    <a:pt x="4" y="37"/>
                    <a:pt x="1" y="44"/>
                    <a:pt x="0" y="52"/>
                  </a:cubicBezTo>
                  <a:cubicBezTo>
                    <a:pt x="0" y="60"/>
                    <a:pt x="0" y="68"/>
                    <a:pt x="3" y="75"/>
                  </a:cubicBezTo>
                  <a:cubicBezTo>
                    <a:pt x="6" y="82"/>
                    <a:pt x="12" y="87"/>
                    <a:pt x="18" y="92"/>
                  </a:cubicBezTo>
                  <a:cubicBezTo>
                    <a:pt x="24" y="96"/>
                    <a:pt x="32" y="100"/>
                    <a:pt x="40" y="103"/>
                  </a:cubicBezTo>
                  <a:cubicBezTo>
                    <a:pt x="46" y="105"/>
                    <a:pt x="53" y="108"/>
                    <a:pt x="61" y="110"/>
                  </a:cubicBezTo>
                  <a:cubicBezTo>
                    <a:pt x="61" y="0"/>
                    <a:pt x="61" y="0"/>
                    <a:pt x="61" y="0"/>
                  </a:cubicBezTo>
                  <a:cubicBezTo>
                    <a:pt x="41" y="4"/>
                    <a:pt x="20" y="13"/>
                    <a:pt x="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2" name="Freeform 42">
              <a:extLst>
                <a:ext uri="{FF2B5EF4-FFF2-40B4-BE49-F238E27FC236}">
                  <a16:creationId xmlns:a16="http://schemas.microsoft.com/office/drawing/2014/main" id="{FA61828F-5B9D-4522-85BA-07903B32F80D}"/>
                </a:ext>
              </a:extLst>
            </p:cNvPr>
            <p:cNvSpPr>
              <a:spLocks noEditPoints="1"/>
            </p:cNvSpPr>
            <p:nvPr/>
          </p:nvSpPr>
          <p:spPr bwMode="auto">
            <a:xfrm>
              <a:off x="12028488" y="-331788"/>
              <a:ext cx="4535488" cy="4243388"/>
            </a:xfrm>
            <a:custGeom>
              <a:avLst/>
              <a:gdLst>
                <a:gd name="T0" fmla="*/ 1130 w 1492"/>
                <a:gd name="T1" fmla="*/ 11 h 1397"/>
                <a:gd name="T2" fmla="*/ 712 w 1492"/>
                <a:gd name="T3" fmla="*/ 7 h 1397"/>
                <a:gd name="T4" fmla="*/ 664 w 1492"/>
                <a:gd name="T5" fmla="*/ 24 h 1397"/>
                <a:gd name="T6" fmla="*/ 822 w 1492"/>
                <a:gd name="T7" fmla="*/ 1361 h 1397"/>
                <a:gd name="T8" fmla="*/ 1492 w 1492"/>
                <a:gd name="T9" fmla="*/ 988 h 1397"/>
                <a:gd name="T10" fmla="*/ 1097 w 1492"/>
                <a:gd name="T11" fmla="*/ 955 h 1397"/>
                <a:gd name="T12" fmla="*/ 957 w 1492"/>
                <a:gd name="T13" fmla="*/ 1069 h 1397"/>
                <a:gd name="T14" fmla="*/ 945 w 1492"/>
                <a:gd name="T15" fmla="*/ 1130 h 1397"/>
                <a:gd name="T16" fmla="*/ 890 w 1492"/>
                <a:gd name="T17" fmla="*/ 1105 h 1397"/>
                <a:gd name="T18" fmla="*/ 873 w 1492"/>
                <a:gd name="T19" fmla="*/ 1062 h 1397"/>
                <a:gd name="T20" fmla="*/ 766 w 1492"/>
                <a:gd name="T21" fmla="*/ 970 h 1397"/>
                <a:gd name="T22" fmla="*/ 759 w 1492"/>
                <a:gd name="T23" fmla="*/ 946 h 1397"/>
                <a:gd name="T24" fmla="*/ 795 w 1492"/>
                <a:gd name="T25" fmla="*/ 910 h 1397"/>
                <a:gd name="T26" fmla="*/ 827 w 1492"/>
                <a:gd name="T27" fmla="*/ 944 h 1397"/>
                <a:gd name="T28" fmla="*/ 847 w 1492"/>
                <a:gd name="T29" fmla="*/ 974 h 1397"/>
                <a:gd name="T30" fmla="*/ 890 w 1492"/>
                <a:gd name="T31" fmla="*/ 865 h 1397"/>
                <a:gd name="T32" fmla="*/ 773 w 1492"/>
                <a:gd name="T33" fmla="*/ 791 h 1397"/>
                <a:gd name="T34" fmla="*/ 772 w 1492"/>
                <a:gd name="T35" fmla="*/ 695 h 1397"/>
                <a:gd name="T36" fmla="*/ 890 w 1492"/>
                <a:gd name="T37" fmla="*/ 617 h 1397"/>
                <a:gd name="T38" fmla="*/ 901 w 1492"/>
                <a:gd name="T39" fmla="*/ 555 h 1397"/>
                <a:gd name="T40" fmla="*/ 957 w 1492"/>
                <a:gd name="T41" fmla="*/ 580 h 1397"/>
                <a:gd name="T42" fmla="*/ 970 w 1492"/>
                <a:gd name="T43" fmla="*/ 619 h 1397"/>
                <a:gd name="T44" fmla="*/ 1084 w 1492"/>
                <a:gd name="T45" fmla="*/ 700 h 1397"/>
                <a:gd name="T46" fmla="*/ 1092 w 1492"/>
                <a:gd name="T47" fmla="*/ 724 h 1397"/>
                <a:gd name="T48" fmla="*/ 1057 w 1492"/>
                <a:gd name="T49" fmla="*/ 762 h 1397"/>
                <a:gd name="T50" fmla="*/ 1024 w 1492"/>
                <a:gd name="T51" fmla="*/ 730 h 1397"/>
                <a:gd name="T52" fmla="*/ 1003 w 1492"/>
                <a:gd name="T53" fmla="*/ 703 h 1397"/>
                <a:gd name="T54" fmla="*/ 957 w 1492"/>
                <a:gd name="T55" fmla="*/ 811 h 1397"/>
                <a:gd name="T56" fmla="*/ 1084 w 1492"/>
                <a:gd name="T57" fmla="*/ 883 h 1397"/>
                <a:gd name="T58" fmla="*/ 1083 w 1492"/>
                <a:gd name="T59" fmla="*/ 881 h 1397"/>
                <a:gd name="T60" fmla="*/ 1084 w 1492"/>
                <a:gd name="T61" fmla="*/ 883 h 1397"/>
                <a:gd name="T62" fmla="*/ 1084 w 1492"/>
                <a:gd name="T63" fmla="*/ 885 h 1397"/>
                <a:gd name="T64" fmla="*/ 1084 w 1492"/>
                <a:gd name="T65" fmla="*/ 88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2" h="1397">
                  <a:moveTo>
                    <a:pt x="1000" y="302"/>
                  </a:moveTo>
                  <a:cubicBezTo>
                    <a:pt x="1103" y="215"/>
                    <a:pt x="1172" y="20"/>
                    <a:pt x="1130" y="11"/>
                  </a:cubicBezTo>
                  <a:cubicBezTo>
                    <a:pt x="1073" y="0"/>
                    <a:pt x="950" y="50"/>
                    <a:pt x="891" y="58"/>
                  </a:cubicBezTo>
                  <a:cubicBezTo>
                    <a:pt x="829" y="66"/>
                    <a:pt x="763" y="13"/>
                    <a:pt x="712" y="7"/>
                  </a:cubicBezTo>
                  <a:cubicBezTo>
                    <a:pt x="695" y="7"/>
                    <a:pt x="695" y="7"/>
                    <a:pt x="695" y="7"/>
                  </a:cubicBezTo>
                  <a:cubicBezTo>
                    <a:pt x="683" y="9"/>
                    <a:pt x="673" y="14"/>
                    <a:pt x="664" y="24"/>
                  </a:cubicBezTo>
                  <a:cubicBezTo>
                    <a:pt x="622" y="70"/>
                    <a:pt x="694" y="237"/>
                    <a:pt x="806" y="310"/>
                  </a:cubicBezTo>
                  <a:cubicBezTo>
                    <a:pt x="471" y="474"/>
                    <a:pt x="0" y="1301"/>
                    <a:pt x="822" y="1361"/>
                  </a:cubicBezTo>
                  <a:cubicBezTo>
                    <a:pt x="1303" y="1397"/>
                    <a:pt x="1479" y="1241"/>
                    <a:pt x="1492" y="1037"/>
                  </a:cubicBezTo>
                  <a:cubicBezTo>
                    <a:pt x="1492" y="988"/>
                    <a:pt x="1492" y="988"/>
                    <a:pt x="1492" y="988"/>
                  </a:cubicBezTo>
                  <a:cubicBezTo>
                    <a:pt x="1476" y="719"/>
                    <a:pt x="1211" y="390"/>
                    <a:pt x="1000" y="302"/>
                  </a:cubicBezTo>
                  <a:close/>
                  <a:moveTo>
                    <a:pt x="1097" y="955"/>
                  </a:moveTo>
                  <a:cubicBezTo>
                    <a:pt x="1094" y="987"/>
                    <a:pt x="1077" y="1016"/>
                    <a:pt x="1051" y="1036"/>
                  </a:cubicBezTo>
                  <a:cubicBezTo>
                    <a:pt x="1024" y="1057"/>
                    <a:pt x="990" y="1066"/>
                    <a:pt x="957" y="1069"/>
                  </a:cubicBezTo>
                  <a:cubicBezTo>
                    <a:pt x="957" y="1105"/>
                    <a:pt x="957" y="1105"/>
                    <a:pt x="957" y="1105"/>
                  </a:cubicBezTo>
                  <a:cubicBezTo>
                    <a:pt x="957" y="1114"/>
                    <a:pt x="953" y="1124"/>
                    <a:pt x="945" y="1130"/>
                  </a:cubicBezTo>
                  <a:cubicBezTo>
                    <a:pt x="936" y="1139"/>
                    <a:pt x="921" y="1141"/>
                    <a:pt x="909" y="1135"/>
                  </a:cubicBezTo>
                  <a:cubicBezTo>
                    <a:pt x="898" y="1130"/>
                    <a:pt x="890" y="1118"/>
                    <a:pt x="890" y="1105"/>
                  </a:cubicBezTo>
                  <a:cubicBezTo>
                    <a:pt x="890" y="1066"/>
                    <a:pt x="890" y="1066"/>
                    <a:pt x="890" y="1066"/>
                  </a:cubicBezTo>
                  <a:cubicBezTo>
                    <a:pt x="884" y="1065"/>
                    <a:pt x="878" y="1063"/>
                    <a:pt x="873" y="1062"/>
                  </a:cubicBezTo>
                  <a:cubicBezTo>
                    <a:pt x="841" y="1053"/>
                    <a:pt x="812" y="1036"/>
                    <a:pt x="791" y="1012"/>
                  </a:cubicBezTo>
                  <a:cubicBezTo>
                    <a:pt x="780" y="999"/>
                    <a:pt x="772" y="985"/>
                    <a:pt x="766" y="970"/>
                  </a:cubicBezTo>
                  <a:cubicBezTo>
                    <a:pt x="764" y="966"/>
                    <a:pt x="763" y="962"/>
                    <a:pt x="761" y="958"/>
                  </a:cubicBezTo>
                  <a:cubicBezTo>
                    <a:pt x="760" y="954"/>
                    <a:pt x="759" y="950"/>
                    <a:pt x="759" y="946"/>
                  </a:cubicBezTo>
                  <a:cubicBezTo>
                    <a:pt x="758" y="940"/>
                    <a:pt x="759" y="933"/>
                    <a:pt x="762" y="928"/>
                  </a:cubicBezTo>
                  <a:cubicBezTo>
                    <a:pt x="769" y="916"/>
                    <a:pt x="782" y="909"/>
                    <a:pt x="795" y="910"/>
                  </a:cubicBezTo>
                  <a:cubicBezTo>
                    <a:pt x="808" y="911"/>
                    <a:pt x="820" y="920"/>
                    <a:pt x="824" y="933"/>
                  </a:cubicBezTo>
                  <a:cubicBezTo>
                    <a:pt x="825" y="936"/>
                    <a:pt x="826" y="940"/>
                    <a:pt x="827" y="944"/>
                  </a:cubicBezTo>
                  <a:cubicBezTo>
                    <a:pt x="829" y="948"/>
                    <a:pt x="831" y="952"/>
                    <a:pt x="833" y="955"/>
                  </a:cubicBezTo>
                  <a:cubicBezTo>
                    <a:pt x="837" y="962"/>
                    <a:pt x="842" y="968"/>
                    <a:pt x="847" y="974"/>
                  </a:cubicBezTo>
                  <a:cubicBezTo>
                    <a:pt x="859" y="985"/>
                    <a:pt x="874" y="993"/>
                    <a:pt x="890" y="997"/>
                  </a:cubicBezTo>
                  <a:cubicBezTo>
                    <a:pt x="890" y="865"/>
                    <a:pt x="890" y="865"/>
                    <a:pt x="890" y="865"/>
                  </a:cubicBezTo>
                  <a:cubicBezTo>
                    <a:pt x="859" y="857"/>
                    <a:pt x="827" y="847"/>
                    <a:pt x="802" y="827"/>
                  </a:cubicBezTo>
                  <a:cubicBezTo>
                    <a:pt x="790" y="817"/>
                    <a:pt x="779" y="805"/>
                    <a:pt x="773" y="791"/>
                  </a:cubicBezTo>
                  <a:cubicBezTo>
                    <a:pt x="765" y="776"/>
                    <a:pt x="762" y="760"/>
                    <a:pt x="762" y="743"/>
                  </a:cubicBezTo>
                  <a:cubicBezTo>
                    <a:pt x="762" y="727"/>
                    <a:pt x="765" y="710"/>
                    <a:pt x="772" y="695"/>
                  </a:cubicBezTo>
                  <a:cubicBezTo>
                    <a:pt x="779" y="681"/>
                    <a:pt x="788" y="668"/>
                    <a:pt x="800" y="657"/>
                  </a:cubicBezTo>
                  <a:cubicBezTo>
                    <a:pt x="824" y="635"/>
                    <a:pt x="857" y="622"/>
                    <a:pt x="890" y="617"/>
                  </a:cubicBezTo>
                  <a:cubicBezTo>
                    <a:pt x="890" y="580"/>
                    <a:pt x="890" y="580"/>
                    <a:pt x="890" y="580"/>
                  </a:cubicBezTo>
                  <a:cubicBezTo>
                    <a:pt x="890" y="571"/>
                    <a:pt x="894" y="562"/>
                    <a:pt x="901" y="555"/>
                  </a:cubicBezTo>
                  <a:cubicBezTo>
                    <a:pt x="911" y="547"/>
                    <a:pt x="925" y="544"/>
                    <a:pt x="937" y="550"/>
                  </a:cubicBezTo>
                  <a:cubicBezTo>
                    <a:pt x="949" y="555"/>
                    <a:pt x="957" y="567"/>
                    <a:pt x="957" y="580"/>
                  </a:cubicBezTo>
                  <a:cubicBezTo>
                    <a:pt x="957" y="617"/>
                    <a:pt x="957" y="617"/>
                    <a:pt x="957" y="617"/>
                  </a:cubicBezTo>
                  <a:cubicBezTo>
                    <a:pt x="961" y="618"/>
                    <a:pt x="965" y="618"/>
                    <a:pt x="970" y="619"/>
                  </a:cubicBezTo>
                  <a:cubicBezTo>
                    <a:pt x="1002" y="625"/>
                    <a:pt x="1034" y="638"/>
                    <a:pt x="1057" y="661"/>
                  </a:cubicBezTo>
                  <a:cubicBezTo>
                    <a:pt x="1068" y="673"/>
                    <a:pt x="1077" y="686"/>
                    <a:pt x="1084" y="700"/>
                  </a:cubicBezTo>
                  <a:cubicBezTo>
                    <a:pt x="1086" y="704"/>
                    <a:pt x="1087" y="708"/>
                    <a:pt x="1089" y="712"/>
                  </a:cubicBezTo>
                  <a:cubicBezTo>
                    <a:pt x="1090" y="716"/>
                    <a:pt x="1091" y="720"/>
                    <a:pt x="1092" y="724"/>
                  </a:cubicBezTo>
                  <a:cubicBezTo>
                    <a:pt x="1093" y="731"/>
                    <a:pt x="1092" y="737"/>
                    <a:pt x="1089" y="743"/>
                  </a:cubicBezTo>
                  <a:cubicBezTo>
                    <a:pt x="1083" y="755"/>
                    <a:pt x="1071" y="763"/>
                    <a:pt x="1057" y="762"/>
                  </a:cubicBezTo>
                  <a:cubicBezTo>
                    <a:pt x="1044" y="762"/>
                    <a:pt x="1032" y="753"/>
                    <a:pt x="1027" y="741"/>
                  </a:cubicBezTo>
                  <a:cubicBezTo>
                    <a:pt x="1026" y="737"/>
                    <a:pt x="1025" y="733"/>
                    <a:pt x="1024" y="730"/>
                  </a:cubicBezTo>
                  <a:cubicBezTo>
                    <a:pt x="1022" y="726"/>
                    <a:pt x="1021" y="723"/>
                    <a:pt x="1018" y="719"/>
                  </a:cubicBezTo>
                  <a:cubicBezTo>
                    <a:pt x="1014" y="713"/>
                    <a:pt x="1009" y="707"/>
                    <a:pt x="1003" y="703"/>
                  </a:cubicBezTo>
                  <a:cubicBezTo>
                    <a:pt x="989" y="693"/>
                    <a:pt x="973" y="688"/>
                    <a:pt x="957" y="685"/>
                  </a:cubicBezTo>
                  <a:cubicBezTo>
                    <a:pt x="957" y="811"/>
                    <a:pt x="957" y="811"/>
                    <a:pt x="957" y="811"/>
                  </a:cubicBezTo>
                  <a:cubicBezTo>
                    <a:pt x="976" y="816"/>
                    <a:pt x="995" y="821"/>
                    <a:pt x="1014" y="828"/>
                  </a:cubicBezTo>
                  <a:cubicBezTo>
                    <a:pt x="1042" y="839"/>
                    <a:pt x="1068" y="856"/>
                    <a:pt x="1084" y="883"/>
                  </a:cubicBezTo>
                  <a:cubicBezTo>
                    <a:pt x="1083" y="882"/>
                    <a:pt x="1083" y="882"/>
                    <a:pt x="1083" y="881"/>
                  </a:cubicBezTo>
                  <a:cubicBezTo>
                    <a:pt x="1081" y="878"/>
                    <a:pt x="1080" y="876"/>
                    <a:pt x="1083" y="881"/>
                  </a:cubicBezTo>
                  <a:cubicBezTo>
                    <a:pt x="1083" y="882"/>
                    <a:pt x="1083" y="882"/>
                    <a:pt x="1084" y="883"/>
                  </a:cubicBezTo>
                  <a:cubicBezTo>
                    <a:pt x="1084" y="883"/>
                    <a:pt x="1084" y="883"/>
                    <a:pt x="1084" y="883"/>
                  </a:cubicBezTo>
                  <a:cubicBezTo>
                    <a:pt x="1084" y="883"/>
                    <a:pt x="1084" y="883"/>
                    <a:pt x="1084" y="883"/>
                  </a:cubicBezTo>
                  <a:cubicBezTo>
                    <a:pt x="1084" y="884"/>
                    <a:pt x="1084" y="884"/>
                    <a:pt x="1084" y="885"/>
                  </a:cubicBezTo>
                  <a:cubicBezTo>
                    <a:pt x="1086" y="888"/>
                    <a:pt x="1088" y="890"/>
                    <a:pt x="1084" y="885"/>
                  </a:cubicBezTo>
                  <a:cubicBezTo>
                    <a:pt x="1084" y="884"/>
                    <a:pt x="1084" y="884"/>
                    <a:pt x="1084" y="883"/>
                  </a:cubicBezTo>
                  <a:cubicBezTo>
                    <a:pt x="1096" y="905"/>
                    <a:pt x="1100" y="930"/>
                    <a:pt x="1097" y="9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pic>
        <p:nvPicPr>
          <p:cNvPr id="4" name="Graphic 3" descr="Single gear">
            <a:extLst>
              <a:ext uri="{FF2B5EF4-FFF2-40B4-BE49-F238E27FC236}">
                <a16:creationId xmlns:a16="http://schemas.microsoft.com/office/drawing/2014/main" id="{DEB6957F-3587-FC4A-8178-854BF94E24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29832" y="4161347"/>
            <a:ext cx="673757" cy="673757"/>
          </a:xfrm>
          <a:prstGeom prst="rect">
            <a:avLst/>
          </a:prstGeom>
        </p:spPr>
      </p:pic>
      <p:pic>
        <p:nvPicPr>
          <p:cNvPr id="8" name="Graphic 7" descr="Gears">
            <a:extLst>
              <a:ext uri="{FF2B5EF4-FFF2-40B4-BE49-F238E27FC236}">
                <a16:creationId xmlns:a16="http://schemas.microsoft.com/office/drawing/2014/main" id="{9FCE71D9-7254-8140-AADC-78056CC9A0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6063" y="4374097"/>
            <a:ext cx="673757" cy="673757"/>
          </a:xfrm>
          <a:prstGeom prst="rect">
            <a:avLst/>
          </a:prstGeom>
        </p:spPr>
      </p:pic>
    </p:spTree>
    <p:extLst>
      <p:ext uri="{BB962C8B-B14F-4D97-AF65-F5344CB8AC3E}">
        <p14:creationId xmlns:p14="http://schemas.microsoft.com/office/powerpoint/2010/main" val="345200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marL="0" indent="0">
              <a:buNone/>
            </a:pPr>
            <a:r>
              <a:rPr lang="en-MY" sz="2400" dirty="0">
                <a:latin typeface="Times New Roman" panose="02020603050405020304" pitchFamily="18" charset="0"/>
                <a:cs typeface="Times New Roman" panose="02020603050405020304" pitchFamily="18" charset="0"/>
              </a:rPr>
              <a:t>Modern capital markets have an expanded role.</a:t>
            </a:r>
          </a:p>
          <a:p>
            <a:pPr marL="0" indent="0">
              <a:buNone/>
            </a:pPr>
            <a:endParaRPr lang="en-MY" sz="2400" dirty="0">
              <a:latin typeface="Times New Roman" panose="02020603050405020304" pitchFamily="18" charset="0"/>
              <a:cs typeface="Times New Roman" panose="02020603050405020304" pitchFamily="18" charset="0"/>
            </a:endParaRPr>
          </a:p>
          <a:p>
            <a:pPr lvl="0"/>
            <a:r>
              <a:rPr lang="en-MY" sz="2400" dirty="0">
                <a:latin typeface="Times New Roman" panose="02020603050405020304" pitchFamily="18" charset="0"/>
                <a:cs typeface="Times New Roman" panose="02020603050405020304" pitchFamily="18" charset="0"/>
              </a:rPr>
              <a:t>Means and avenue for </a:t>
            </a:r>
            <a:r>
              <a:rPr lang="en-MY" sz="2400" dirty="0">
                <a:solidFill>
                  <a:srgbClr val="FF0000"/>
                </a:solidFill>
                <a:latin typeface="Times New Roman" panose="02020603050405020304" pitchFamily="18" charset="0"/>
                <a:cs typeface="Times New Roman" panose="02020603050405020304" pitchFamily="18" charset="0"/>
              </a:rPr>
              <a:t>risk management </a:t>
            </a:r>
            <a:r>
              <a:rPr lang="en-MY" sz="2400" dirty="0">
                <a:latin typeface="Times New Roman" panose="02020603050405020304" pitchFamily="18" charset="0"/>
                <a:cs typeface="Times New Roman" panose="02020603050405020304" pitchFamily="18" charset="0"/>
              </a:rPr>
              <a:t>– derivative markets</a:t>
            </a:r>
          </a:p>
          <a:p>
            <a:pPr marL="0" lvl="0" indent="0">
              <a:buNone/>
            </a:pPr>
            <a:endParaRPr lang="en-MY" sz="2400" dirty="0">
              <a:latin typeface="Times New Roman" panose="02020603050405020304" pitchFamily="18" charset="0"/>
              <a:cs typeface="Times New Roman" panose="02020603050405020304" pitchFamily="18" charset="0"/>
            </a:endParaRPr>
          </a:p>
          <a:p>
            <a:pPr lvl="0"/>
            <a:r>
              <a:rPr lang="en-MY" sz="2400" dirty="0">
                <a:solidFill>
                  <a:srgbClr val="FF0000"/>
                </a:solidFill>
                <a:latin typeface="Times New Roman" panose="02020603050405020304" pitchFamily="18" charset="0"/>
                <a:cs typeface="Times New Roman" panose="02020603050405020304" pitchFamily="18" charset="0"/>
              </a:rPr>
              <a:t>Price discovery </a:t>
            </a:r>
            <a:r>
              <a:rPr lang="en-MY" sz="2400" dirty="0">
                <a:latin typeface="Times New Roman" panose="02020603050405020304" pitchFamily="18" charset="0"/>
                <a:cs typeface="Times New Roman" panose="02020603050405020304" pitchFamily="18" charset="0"/>
              </a:rPr>
              <a:t>– interest rates, cost of funds (cost of debt, equity)</a:t>
            </a:r>
          </a:p>
          <a:p>
            <a:pPr marL="0" lvl="0" indent="0">
              <a:buNone/>
            </a:pPr>
            <a:endParaRPr lang="en-MY" sz="2400" dirty="0">
              <a:latin typeface="Times New Roman" panose="02020603050405020304" pitchFamily="18" charset="0"/>
              <a:cs typeface="Times New Roman" panose="02020603050405020304" pitchFamily="18" charset="0"/>
            </a:endParaRPr>
          </a:p>
          <a:p>
            <a:pPr lvl="0"/>
            <a:r>
              <a:rPr lang="en-MY" sz="2400" dirty="0">
                <a:latin typeface="Times New Roman" panose="02020603050405020304" pitchFamily="18" charset="0"/>
                <a:cs typeface="Times New Roman" panose="02020603050405020304" pitchFamily="18" charset="0"/>
              </a:rPr>
              <a:t>Assimilate the actions of participants and reflect them as </a:t>
            </a:r>
            <a:r>
              <a:rPr lang="en-MY" sz="2400" dirty="0">
                <a:solidFill>
                  <a:srgbClr val="FF0000"/>
                </a:solidFill>
                <a:latin typeface="Times New Roman" panose="02020603050405020304" pitchFamily="18" charset="0"/>
                <a:cs typeface="Times New Roman" panose="02020603050405020304" pitchFamily="18" charset="0"/>
              </a:rPr>
              <a:t>market information.</a:t>
            </a:r>
          </a:p>
          <a:p>
            <a:pPr marL="0" indent="0">
              <a:buNone/>
            </a:pPr>
            <a:endParaRPr lang="en-MY" sz="2400" dirty="0">
              <a:solidFill>
                <a:srgbClr val="FF0000"/>
              </a:solidFill>
              <a:latin typeface="Times New Roman" panose="02020603050405020304" pitchFamily="18" charset="0"/>
              <a:cs typeface="Times New Roman" panose="02020603050405020304" pitchFamily="18" charset="0"/>
            </a:endParaRPr>
          </a:p>
          <a:p>
            <a:pPr marL="0" indent="0">
              <a:buNone/>
            </a:pPr>
            <a:r>
              <a:rPr lang="en-MY" sz="2400" dirty="0">
                <a:latin typeface="Times New Roman" panose="02020603050405020304" pitchFamily="18" charset="0"/>
                <a:cs typeface="Times New Roman" panose="02020603050405020304" pitchFamily="18" charset="0"/>
              </a:rPr>
              <a:t>The ability of capital markets to disseminate information in a </a:t>
            </a:r>
            <a:r>
              <a:rPr lang="en-MY" sz="2400" dirty="0">
                <a:solidFill>
                  <a:srgbClr val="FF0000"/>
                </a:solidFill>
                <a:latin typeface="Times New Roman" panose="02020603050405020304" pitchFamily="18" charset="0"/>
                <a:cs typeface="Times New Roman" panose="02020603050405020304" pitchFamily="18" charset="0"/>
              </a:rPr>
              <a:t>timely manner </a:t>
            </a:r>
            <a:r>
              <a:rPr lang="en-MY" sz="2400" dirty="0">
                <a:latin typeface="Times New Roman" panose="02020603050405020304" pitchFamily="18" charset="0"/>
                <a:cs typeface="Times New Roman" panose="02020603050405020304" pitchFamily="18" charset="0"/>
              </a:rPr>
              <a:t>and in a </a:t>
            </a:r>
            <a:r>
              <a:rPr lang="en-MY" sz="2400" dirty="0">
                <a:solidFill>
                  <a:srgbClr val="FF0000"/>
                </a:solidFill>
                <a:latin typeface="Times New Roman" panose="02020603050405020304" pitchFamily="18" charset="0"/>
                <a:cs typeface="Times New Roman" panose="02020603050405020304" pitchFamily="18" charset="0"/>
              </a:rPr>
              <a:t>cost effective way </a:t>
            </a:r>
            <a:r>
              <a:rPr lang="en-MY" sz="2400" dirty="0">
                <a:latin typeface="Times New Roman" panose="02020603050405020304" pitchFamily="18" charset="0"/>
                <a:cs typeface="Times New Roman" panose="02020603050405020304" pitchFamily="18" charset="0"/>
              </a:rPr>
              <a:t>is perhaps the most important function of markets these days. </a:t>
            </a:r>
          </a:p>
          <a:p>
            <a:pPr marL="0" indent="0">
              <a:buNone/>
            </a:pPr>
            <a:endParaRPr lang="en-US" sz="2400" dirty="0"/>
          </a:p>
          <a:p>
            <a:endParaRPr lang="en-MY" dirty="0"/>
          </a:p>
        </p:txBody>
      </p:sp>
      <p:sp>
        <p:nvSpPr>
          <p:cNvPr id="5" name="Slide Number Placeholder 4"/>
          <p:cNvSpPr>
            <a:spLocks noGrp="1"/>
          </p:cNvSpPr>
          <p:nvPr>
            <p:ph type="sldNum" sz="quarter" idx="12"/>
          </p:nvPr>
        </p:nvSpPr>
        <p:spPr/>
        <p:txBody>
          <a:bodyPr/>
          <a:lstStyle/>
          <a:p>
            <a:fld id="{8F4D090D-EA94-40C4-A53C-A9B462A19CDB}" type="slidenum">
              <a:rPr lang="en-GB" smtClean="0"/>
              <a:pPr/>
              <a:t>7</a:t>
            </a:fld>
            <a:endParaRPr lang="en-GB"/>
          </a:p>
        </p:txBody>
      </p:sp>
      <p:sp>
        <p:nvSpPr>
          <p:cNvPr id="6" name="Title 2"/>
          <p:cNvSpPr>
            <a:spLocks noGrp="1"/>
          </p:cNvSpPr>
          <p:nvPr>
            <p:ph type="title"/>
          </p:nvPr>
        </p:nvSpPr>
        <p:spPr/>
        <p:txBody>
          <a:bodyPr/>
          <a:lstStyle/>
          <a:p>
            <a:r>
              <a:rPr lang="en-US" i="1" dirty="0">
                <a:solidFill>
                  <a:srgbClr val="C00000"/>
                </a:solidFill>
                <a:latin typeface="Times New Roman" panose="02020603050405020304" pitchFamily="18" charset="0"/>
                <a:cs typeface="Times New Roman" panose="02020603050405020304" pitchFamily="18" charset="0"/>
              </a:rPr>
              <a:t>What do Capital Markets do?</a:t>
            </a:r>
            <a:endParaRPr lang="en-MY"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96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3282"/>
          </a:xfrm>
        </p:spPr>
        <p:txBody>
          <a:bodyPr>
            <a:normAutofit fontScale="90000"/>
          </a:bodyPr>
          <a:lstStyle/>
          <a:p>
            <a:br>
              <a:rPr lang="en-AU" dirty="0">
                <a:latin typeface="Times New Roman" panose="02020603050405020304" pitchFamily="18" charset="0"/>
                <a:cs typeface="Times New Roman" panose="02020603050405020304" pitchFamily="18" charset="0"/>
              </a:rPr>
            </a:br>
            <a:r>
              <a:rPr lang="en-AU" i="1" dirty="0">
                <a:solidFill>
                  <a:srgbClr val="C00000"/>
                </a:solidFill>
                <a:latin typeface="Times New Roman" panose="02020603050405020304" pitchFamily="18" charset="0"/>
                <a:cs typeface="Times New Roman" panose="02020603050405020304" pitchFamily="18" charset="0"/>
              </a:rPr>
              <a:t>Identifying the key gaps/missing links.</a:t>
            </a:r>
            <a:br>
              <a:rPr lang="en-AU" i="1" dirty="0">
                <a:solidFill>
                  <a:srgbClr val="C00000"/>
                </a:solidFill>
                <a:latin typeface="Times New Roman" panose="02020603050405020304" pitchFamily="18" charset="0"/>
                <a:cs typeface="Times New Roman" panose="02020603050405020304" pitchFamily="18" charset="0"/>
              </a:rPr>
            </a:br>
            <a:endParaRPr lang="en-AU" i="1" dirty="0">
              <a:solidFill>
                <a:srgbClr val="C00000"/>
              </a:solidFill>
            </a:endParaRPr>
          </a:p>
        </p:txBody>
      </p:sp>
      <p:sp>
        <p:nvSpPr>
          <p:cNvPr id="3" name="Content Placeholder 2"/>
          <p:cNvSpPr>
            <a:spLocks noGrp="1"/>
          </p:cNvSpPr>
          <p:nvPr>
            <p:ph idx="1"/>
          </p:nvPr>
        </p:nvSpPr>
        <p:spPr>
          <a:xfrm>
            <a:off x="838200" y="1663261"/>
            <a:ext cx="10515600" cy="4513701"/>
          </a:xfrm>
        </p:spPr>
        <p:txBody>
          <a:bodyPr>
            <a:normAutofit lnSpcReduction="10000"/>
          </a:bodyPr>
          <a:lstStyle/>
          <a:p>
            <a:pPr marL="0" indent="0">
              <a:buNone/>
            </a:pPr>
            <a:r>
              <a:rPr lang="en-AU" dirty="0">
                <a:latin typeface="Times New Roman" panose="02020603050405020304" pitchFamily="18" charset="0"/>
                <a:cs typeface="Times New Roman" panose="02020603050405020304" pitchFamily="18" charset="0"/>
              </a:rPr>
              <a:t> </a:t>
            </a:r>
            <a:r>
              <a:rPr lang="en-AU" dirty="0" err="1">
                <a:latin typeface="Times New Roman" panose="02020603050405020304" pitchFamily="18" charset="0"/>
                <a:cs typeface="Times New Roman" panose="02020603050405020304" pitchFamily="18" charset="0"/>
              </a:rPr>
              <a:t>i</a:t>
            </a:r>
            <a:r>
              <a:rPr lang="en-AU" dirty="0">
                <a:latin typeface="Times New Roman" panose="02020603050405020304" pitchFamily="18" charset="0"/>
                <a:cs typeface="Times New Roman" panose="02020603050405020304" pitchFamily="18" charset="0"/>
              </a:rPr>
              <a:t>)   Global presence but missing link in intermediation.</a:t>
            </a:r>
          </a:p>
          <a:p>
            <a:pPr marL="0" indent="0">
              <a:buNone/>
            </a:pPr>
            <a:endParaRPr lang="en-AU" dirty="0">
              <a:latin typeface="Times New Roman" panose="02020603050405020304" pitchFamily="18" charset="0"/>
              <a:cs typeface="Times New Roman" panose="02020603050405020304" pitchFamily="18" charset="0"/>
            </a:endParaRPr>
          </a:p>
          <a:p>
            <a:pPr marL="0" indent="0">
              <a:buNone/>
            </a:pPr>
            <a:r>
              <a:rPr lang="en-AU" dirty="0">
                <a:latin typeface="Times New Roman" panose="02020603050405020304" pitchFamily="18" charset="0"/>
                <a:cs typeface="Times New Roman" panose="02020603050405020304" pitchFamily="18" charset="0"/>
              </a:rPr>
              <a:t> ii)  Infantile Capital Markets, Banking sector dominance.</a:t>
            </a:r>
          </a:p>
          <a:p>
            <a:pPr marL="0" indent="0">
              <a:buNone/>
            </a:pPr>
            <a:endParaRPr lang="en-AU" dirty="0">
              <a:latin typeface="Times New Roman" panose="02020603050405020304" pitchFamily="18" charset="0"/>
              <a:cs typeface="Times New Roman" panose="02020603050405020304" pitchFamily="18" charset="0"/>
            </a:endParaRPr>
          </a:p>
          <a:p>
            <a:pPr marL="0" indent="0">
              <a:buNone/>
            </a:pPr>
            <a:r>
              <a:rPr lang="en-AU" dirty="0">
                <a:latin typeface="Times New Roman" panose="02020603050405020304" pitchFamily="18" charset="0"/>
                <a:cs typeface="Times New Roman" panose="02020603050405020304" pitchFamily="18" charset="0"/>
              </a:rPr>
              <a:t>iii)  Reliance on debt based contracts/instruments.</a:t>
            </a:r>
          </a:p>
          <a:p>
            <a:pPr marL="0" indent="0">
              <a:buNone/>
            </a:pPr>
            <a:endParaRPr lang="en-AU" dirty="0">
              <a:latin typeface="Times New Roman" panose="02020603050405020304" pitchFamily="18" charset="0"/>
              <a:cs typeface="Times New Roman" panose="02020603050405020304" pitchFamily="18" charset="0"/>
            </a:endParaRPr>
          </a:p>
          <a:p>
            <a:pPr marL="0" indent="0">
              <a:buNone/>
            </a:pPr>
            <a:r>
              <a:rPr lang="en-AU" dirty="0">
                <a:latin typeface="Times New Roman" panose="02020603050405020304" pitchFamily="18" charset="0"/>
                <a:cs typeface="Times New Roman" panose="02020603050405020304" pitchFamily="18" charset="0"/>
              </a:rPr>
              <a:t>iv)  Disconnect with funding of development needs.</a:t>
            </a:r>
          </a:p>
          <a:p>
            <a:pPr marL="0" indent="0">
              <a:buNone/>
            </a:pPr>
            <a:endParaRPr lang="en-AU" dirty="0">
              <a:latin typeface="Times New Roman" panose="02020603050405020304" pitchFamily="18" charset="0"/>
              <a:cs typeface="Times New Roman" panose="02020603050405020304" pitchFamily="18" charset="0"/>
            </a:endParaRPr>
          </a:p>
          <a:p>
            <a:pPr marL="0" indent="0">
              <a:buNone/>
            </a:pPr>
            <a:r>
              <a:rPr lang="en-AU" dirty="0">
                <a:latin typeface="Times New Roman" panose="02020603050405020304" pitchFamily="18" charset="0"/>
                <a:cs typeface="Times New Roman" panose="02020603050405020304" pitchFamily="18" charset="0"/>
              </a:rPr>
              <a:t> v) Lack of market trading; The need for price discovery. </a:t>
            </a:r>
          </a:p>
          <a:p>
            <a:endParaRPr lang="en-AU" dirty="0"/>
          </a:p>
        </p:txBody>
      </p:sp>
    </p:spTree>
    <p:extLst>
      <p:ext uri="{BB962C8B-B14F-4D97-AF65-F5344CB8AC3E}">
        <p14:creationId xmlns:p14="http://schemas.microsoft.com/office/powerpoint/2010/main" val="2196977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384031" y="548680"/>
            <a:ext cx="4005445" cy="6120680"/>
          </a:xfrm>
        </p:spPr>
        <p:txBody>
          <a:bodyPr>
            <a:normAutofit/>
          </a:bodyPr>
          <a:lstStyle/>
          <a:p>
            <a:pPr marL="0" indent="0">
              <a:buNone/>
            </a:pPr>
            <a:r>
              <a:rPr lang="en-AU" sz="4800" i="1" dirty="0">
                <a:solidFill>
                  <a:srgbClr val="C00000"/>
                </a:solidFill>
                <a:latin typeface="Times New Roman" panose="02020603050405020304" pitchFamily="18" charset="0"/>
                <a:cs typeface="Times New Roman" panose="02020603050405020304" pitchFamily="18" charset="0"/>
              </a:rPr>
              <a:t>Global presence but missing link in intermediation</a:t>
            </a:r>
            <a:r>
              <a:rPr lang="en-AU" sz="5400" i="1" dirty="0">
                <a:solidFill>
                  <a:srgbClr val="C00000"/>
                </a:solidFill>
                <a:latin typeface="Times New Roman" panose="02020603050405020304" pitchFamily="18" charset="0"/>
                <a:cs typeface="Times New Roman" panose="02020603050405020304" pitchFamily="18" charset="0"/>
              </a:rPr>
              <a:t>.</a:t>
            </a:r>
            <a:br>
              <a:rPr lang="en-AU" sz="5400" i="1" dirty="0">
                <a:solidFill>
                  <a:srgbClr val="C00000"/>
                </a:solidFill>
                <a:latin typeface="Times New Roman" panose="02020603050405020304" pitchFamily="18" charset="0"/>
                <a:cs typeface="Times New Roman" panose="02020603050405020304" pitchFamily="18" charset="0"/>
              </a:rPr>
            </a:br>
            <a:endParaRPr lang="en-MY" sz="5400" dirty="0"/>
          </a:p>
        </p:txBody>
      </p:sp>
      <p:sp>
        <p:nvSpPr>
          <p:cNvPr id="5" name="Slide Number Placeholder 4"/>
          <p:cNvSpPr>
            <a:spLocks noGrp="1"/>
          </p:cNvSpPr>
          <p:nvPr>
            <p:ph type="sldNum" sz="quarter" idx="12"/>
          </p:nvPr>
        </p:nvSpPr>
        <p:spPr/>
        <p:txBody>
          <a:bodyPr/>
          <a:lstStyle/>
          <a:p>
            <a:fld id="{8F4D090D-EA94-40C4-A53C-A9B462A19CDB}" type="slidenum">
              <a:rPr lang="en-GB" smtClean="0"/>
              <a:pPr/>
              <a:t>9</a:t>
            </a:fld>
            <a:endParaRPr lang="en-GB"/>
          </a:p>
        </p:txBody>
      </p:sp>
      <p:sp>
        <p:nvSpPr>
          <p:cNvPr id="6" name="Title 5"/>
          <p:cNvSpPr>
            <a:spLocks noGrp="1"/>
          </p:cNvSpPr>
          <p:nvPr>
            <p:ph type="title"/>
          </p:nvPr>
        </p:nvSpPr>
        <p:spPr>
          <a:xfrm>
            <a:off x="1981200" y="836712"/>
            <a:ext cx="3898776" cy="1152128"/>
          </a:xfrm>
        </p:spPr>
        <p:txBody>
          <a:bodyPr/>
          <a:lstStyle/>
          <a:p>
            <a:r>
              <a:rPr lang="en-MY" dirty="0">
                <a:latin typeface="Times New Roman" panose="02020603050405020304" pitchFamily="18" charset="0"/>
                <a:cs typeface="Times New Roman" panose="02020603050405020304" pitchFamily="18" charset="0"/>
              </a:rPr>
              <a:t>Gap 1</a:t>
            </a:r>
          </a:p>
        </p:txBody>
      </p:sp>
      <p:sp>
        <p:nvSpPr>
          <p:cNvPr id="2" name="Footer Placeholder 1"/>
          <p:cNvSpPr>
            <a:spLocks noGrp="1"/>
          </p:cNvSpPr>
          <p:nvPr>
            <p:ph type="ftr" sz="quarter" idx="4294967295"/>
          </p:nvPr>
        </p:nvSpPr>
        <p:spPr>
          <a:xfrm>
            <a:off x="1524001" y="6356351"/>
            <a:ext cx="4545013" cy="365125"/>
          </a:xfrm>
        </p:spPr>
        <p:txBody>
          <a:bodyPr/>
          <a:lstStyle/>
          <a:p>
            <a:r>
              <a:rPr lang="en-GB" dirty="0"/>
              <a:t>©  INCEIF 2012</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2204864"/>
            <a:ext cx="3585650" cy="353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41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A550AC95AA843B9D8341D7CFFE722" ma:contentTypeVersion="10" ma:contentTypeDescription="Create a new document." ma:contentTypeScope="" ma:versionID="b1edc35a0de7ba4db7110d4aa33b9b53">
  <xsd:schema xmlns:xsd="http://www.w3.org/2001/XMLSchema" xmlns:xs="http://www.w3.org/2001/XMLSchema" xmlns:p="http://schemas.microsoft.com/office/2006/metadata/properties" xmlns:ns2="e30f1861-f50e-41c4-91d8-bebfa7533ac4" xmlns:ns3="8d550f02-fbe6-449f-97ee-8668492a9624" targetNamespace="http://schemas.microsoft.com/office/2006/metadata/properties" ma:root="true" ma:fieldsID="c91de3bea6e174dd95a686839ae83620" ns2:_="" ns3:_="">
    <xsd:import namespace="e30f1861-f50e-41c4-91d8-bebfa7533ac4"/>
    <xsd:import namespace="8d550f02-fbe6-449f-97ee-8668492a962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f1861-f50e-41c4-91d8-bebfa7533a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550f02-fbe6-449f-97ee-8668492a96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355C3D-EB56-417D-88F8-BB30A06B6F7E}"/>
</file>

<file path=customXml/itemProps2.xml><?xml version="1.0" encoding="utf-8"?>
<ds:datastoreItem xmlns:ds="http://schemas.openxmlformats.org/officeDocument/2006/customXml" ds:itemID="{AE3ED8ED-A589-4C3F-A85D-814F4C79A905}"/>
</file>

<file path=customXml/itemProps3.xml><?xml version="1.0" encoding="utf-8"?>
<ds:datastoreItem xmlns:ds="http://schemas.openxmlformats.org/officeDocument/2006/customXml" ds:itemID="{0817D1DF-9EA7-4723-AA2E-6A4A27765710}"/>
</file>

<file path=docProps/app.xml><?xml version="1.0" encoding="utf-8"?>
<Properties xmlns="http://schemas.openxmlformats.org/officeDocument/2006/extended-properties" xmlns:vt="http://schemas.openxmlformats.org/officeDocument/2006/docPropsVTypes">
  <TotalTime>2062</TotalTime>
  <Words>2900</Words>
  <Application>Microsoft Macintosh PowerPoint</Application>
  <PresentationFormat>Widescreen</PresentationFormat>
  <Paragraphs>424</Paragraphs>
  <Slides>51</Slides>
  <Notes>0</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Andes</vt:lpstr>
      <vt:lpstr>Arial</vt:lpstr>
      <vt:lpstr>Calibri</vt:lpstr>
      <vt:lpstr>Calibri Light</vt:lpstr>
      <vt:lpstr>Constantia</vt:lpstr>
      <vt:lpstr>Myriad Pro</vt:lpstr>
      <vt:lpstr>Times New Roman</vt:lpstr>
      <vt:lpstr>Trebuchet MS</vt:lpstr>
      <vt:lpstr>Office Theme</vt:lpstr>
      <vt:lpstr>Document</vt:lpstr>
      <vt:lpstr>Building Resilient Capital Markets: Some thoughts from Islamic Finance. </vt:lpstr>
      <vt:lpstr>Setting the stage - Key Questions?</vt:lpstr>
      <vt:lpstr>Capital Markets and The Financial And Real Sectors </vt:lpstr>
      <vt:lpstr>The Key Components Of A Typical Capital Market</vt:lpstr>
      <vt:lpstr>What do Capital Markets do?</vt:lpstr>
      <vt:lpstr>What do Capital Markets do?</vt:lpstr>
      <vt:lpstr>What do Capital Markets do?</vt:lpstr>
      <vt:lpstr> Identifying the key gaps/missing links. </vt:lpstr>
      <vt:lpstr>Gap 1</vt:lpstr>
      <vt:lpstr> i)   Global presence but missing link in intermediation. </vt:lpstr>
      <vt:lpstr>PowerPoint Presentation</vt:lpstr>
      <vt:lpstr>Source: https://www.longfinance.net/media/documents/GFCI_24_final_Report_7kGxEKS.pdf            report dated Sept 2018</vt:lpstr>
      <vt:lpstr>PowerPoint Presentation</vt:lpstr>
      <vt:lpstr>The missing link?</vt:lpstr>
      <vt:lpstr>PowerPoint Presentation</vt:lpstr>
      <vt:lpstr>PowerPoint Presentation</vt:lpstr>
      <vt:lpstr>PowerPoint Presentation</vt:lpstr>
      <vt:lpstr>The missing link?</vt:lpstr>
      <vt:lpstr>Gap 2</vt:lpstr>
      <vt:lpstr>ii) - Infantile Capital Markets, Banking sector dominance.</vt:lpstr>
      <vt:lpstr>Relative Sizes – Islamic Banking vs  Sukuk and Equity Funds, Takaful</vt:lpstr>
      <vt:lpstr>PowerPoint Presentation</vt:lpstr>
      <vt:lpstr>PowerPoint Presentation</vt:lpstr>
      <vt:lpstr>ii) - Infantile Capital Markets, Banking sector dominance.</vt:lpstr>
      <vt:lpstr> What’s wrong about this skewed reliance on banking? </vt:lpstr>
      <vt:lpstr>The Irony !!</vt:lpstr>
      <vt:lpstr>Gap 3</vt:lpstr>
      <vt:lpstr> iii) Reliance on debt based contracts/instruments. </vt:lpstr>
      <vt:lpstr>PowerPoint Presentation</vt:lpstr>
      <vt:lpstr>Global Sukuk Issuance by Contract  (2001-July 2014)</vt:lpstr>
      <vt:lpstr>The convergence between Sukuk and Bond yields. </vt:lpstr>
      <vt:lpstr>PowerPoint Presentation</vt:lpstr>
      <vt:lpstr>Gap 4</vt:lpstr>
      <vt:lpstr>iv)Disconnect with funding of development needs. </vt:lpstr>
      <vt:lpstr>iv)Disconnect with funding of development needs. </vt:lpstr>
      <vt:lpstr>PowerPoint Presentation</vt:lpstr>
      <vt:lpstr>The disconnect between debt and infrastructure projects. </vt:lpstr>
      <vt:lpstr>Not only are sukuk mostly debt based, the majority of outstanding sukuk are short term. </vt:lpstr>
      <vt:lpstr>Congruence between Islamic Finance and Infrastructure Projects</vt:lpstr>
      <vt:lpstr>The Risk Sharing Contracts of Islamic Finance</vt:lpstr>
      <vt:lpstr>PowerPoint Presentation</vt:lpstr>
      <vt:lpstr>Funding type and resulting project risk profile </vt:lpstr>
      <vt:lpstr>A new asset class for development financing. </vt:lpstr>
      <vt:lpstr>Gap 5</vt:lpstr>
      <vt:lpstr> v)Market trading; The need for price discovery.  </vt:lpstr>
      <vt:lpstr>Market trading; The need for price discovery.</vt:lpstr>
      <vt:lpstr>Market trading; The need for price discovery.</vt:lpstr>
      <vt:lpstr>Concluding remarks. </vt:lpstr>
      <vt:lpstr>Conclusion - Specific Strategies</vt:lpstr>
      <vt:lpstr>Conclusion - Specific Strategies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Dr Obiyathulla Ismath Bacha</dc:creator>
  <cp:lastModifiedBy>Ida Nazrena</cp:lastModifiedBy>
  <cp:revision>70</cp:revision>
  <cp:lastPrinted>2018-10-12T02:53:47Z</cp:lastPrinted>
  <dcterms:created xsi:type="dcterms:W3CDTF">2018-10-11T03:16:26Z</dcterms:created>
  <dcterms:modified xsi:type="dcterms:W3CDTF">2018-10-21T01:23:18Z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0x010100705A550AC95AA843B9D8341D7CFFE722</vt:lpwstr>
  </property>
</Properties>
</file>